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257" r:id="rId2"/>
    <p:sldId id="274" r:id="rId3"/>
    <p:sldId id="258" r:id="rId4"/>
    <p:sldId id="259" r:id="rId5"/>
    <p:sldId id="277" r:id="rId6"/>
    <p:sldId id="326" r:id="rId7"/>
    <p:sldId id="285" r:id="rId8"/>
    <p:sldId id="280" r:id="rId9"/>
    <p:sldId id="279" r:id="rId10"/>
    <p:sldId id="286" r:id="rId11"/>
    <p:sldId id="290" r:id="rId12"/>
    <p:sldId id="291" r:id="rId13"/>
    <p:sldId id="272" r:id="rId14"/>
    <p:sldId id="292" r:id="rId15"/>
    <p:sldId id="299" r:id="rId16"/>
    <p:sldId id="300" r:id="rId17"/>
    <p:sldId id="301" r:id="rId18"/>
    <p:sldId id="327" r:id="rId19"/>
    <p:sldId id="320" r:id="rId20"/>
    <p:sldId id="305" r:id="rId21"/>
    <p:sldId id="304" r:id="rId22"/>
    <p:sldId id="303" r:id="rId23"/>
    <p:sldId id="307" r:id="rId24"/>
    <p:sldId id="322" r:id="rId25"/>
    <p:sldId id="306" r:id="rId26"/>
    <p:sldId id="328" r:id="rId27"/>
    <p:sldId id="308" r:id="rId28"/>
    <p:sldId id="310" r:id="rId29"/>
    <p:sldId id="311" r:id="rId30"/>
    <p:sldId id="312" r:id="rId31"/>
    <p:sldId id="313" r:id="rId32"/>
    <p:sldId id="323" r:id="rId33"/>
    <p:sldId id="314" r:id="rId34"/>
    <p:sldId id="315" r:id="rId35"/>
    <p:sldId id="316" r:id="rId36"/>
    <p:sldId id="317" r:id="rId37"/>
    <p:sldId id="318" r:id="rId38"/>
    <p:sldId id="330" r:id="rId39"/>
    <p:sldId id="325" r:id="rId40"/>
    <p:sldId id="329" r:id="rId41"/>
    <p:sldId id="297" r:id="rId42"/>
    <p:sldId id="324" r:id="rId43"/>
  </p:sldIdLst>
  <p:sldSz cx="9144000" cy="6858000" type="screen4x3"/>
  <p:notesSz cx="6858000" cy="9144000"/>
  <p:defaultTextStyle>
    <a:defPPr>
      <a:defRPr lang="es-A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3" autoAdjust="0"/>
    <p:restoredTop sz="94660"/>
  </p:normalViewPr>
  <p:slideViewPr>
    <p:cSldViewPr>
      <p:cViewPr>
        <p:scale>
          <a:sx n="70" d="100"/>
          <a:sy n="70" d="100"/>
        </p:scale>
        <p:origin x="1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011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2CFEBFB-E03D-4F92-A62E-FEC1FE41D885}" type="datetimeFigureOut">
              <a:rPr lang="es-AR"/>
              <a:pPr>
                <a:defRPr/>
              </a:pPr>
              <a:t>28/9/2015</a:t>
            </a:fld>
            <a:endParaRPr lang="es-A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AR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AR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C6BC7C4-1EBF-4BCF-B111-BC4EE6FDCF49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3889925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A6D83-CC94-4B40-998B-03344BC9DFB2}" type="datetimeFigureOut">
              <a:rPr lang="es-AR"/>
              <a:pPr>
                <a:defRPr/>
              </a:pPr>
              <a:t>28/9/2015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645C32-5769-464A-B0C4-94AA59FE3406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133864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37FB2-13E8-47BE-B69D-01D05F22E255}" type="datetimeFigureOut">
              <a:rPr lang="es-AR"/>
              <a:pPr>
                <a:defRPr/>
              </a:pPr>
              <a:t>28/9/2015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EE562-5AB4-4117-A54B-85F4F5511F95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41715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89C59-969D-4648-B9FF-8545047D33F3}" type="datetimeFigureOut">
              <a:rPr lang="es-AR"/>
              <a:pPr>
                <a:defRPr/>
              </a:pPr>
              <a:t>28/9/2015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39250B-43B7-4408-91E1-A6D465378702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587184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10C706-AE53-4EF0-BD11-42D65B4931CB}" type="datetimeFigureOut">
              <a:rPr lang="es-AR"/>
              <a:pPr>
                <a:defRPr/>
              </a:pPr>
              <a:t>28/9/2015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BF0E6-5782-496C-9766-8AFF7EE1DF93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923660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8C50D-5E91-4D48-89AD-1E761E0C0E98}" type="datetimeFigureOut">
              <a:rPr lang="es-AR"/>
              <a:pPr>
                <a:defRPr/>
              </a:pPr>
              <a:t>28/9/2015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3E7ED0-560C-46DD-A805-5C52081E54C2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518185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46323-97BD-4A4F-AAFA-58F90A2139DF}" type="datetimeFigureOut">
              <a:rPr lang="es-AR"/>
              <a:pPr>
                <a:defRPr/>
              </a:pPr>
              <a:t>28/9/2015</a:t>
            </a:fld>
            <a:endParaRPr lang="es-AR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75A17-0F30-450C-A2A5-BE158B4CDF44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072236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C6B73-1278-4148-9C32-C446735AA7CD}" type="datetimeFigureOut">
              <a:rPr lang="es-AR"/>
              <a:pPr>
                <a:defRPr/>
              </a:pPr>
              <a:t>28/9/2015</a:t>
            </a:fld>
            <a:endParaRPr lang="es-AR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56512-EC4C-44FD-9145-7AE3111A15DB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659375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07DD9-5FBF-43B3-B39A-C62C28BE2E8B}" type="datetimeFigureOut">
              <a:rPr lang="es-AR"/>
              <a:pPr>
                <a:defRPr/>
              </a:pPr>
              <a:t>28/9/2015</a:t>
            </a:fld>
            <a:endParaRPr lang="es-AR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8E84E8-114B-4439-908E-4914B1753AE6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625360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EEEEC9-8A9A-4676-887E-D20C37016221}" type="datetimeFigureOut">
              <a:rPr lang="es-AR"/>
              <a:pPr>
                <a:defRPr/>
              </a:pPr>
              <a:t>28/9/2015</a:t>
            </a:fld>
            <a:endParaRPr lang="es-AR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AAEF00-EEDF-4D14-929D-563E1C9F4381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35471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497D57-37F8-405D-B91D-743A87125B80}" type="datetimeFigureOut">
              <a:rPr lang="es-AR"/>
              <a:pPr>
                <a:defRPr/>
              </a:pPr>
              <a:t>28/9/2015</a:t>
            </a:fld>
            <a:endParaRPr lang="es-AR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AC4E7-A075-4608-8BAC-011C218F18B6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76143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AR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C6603-9E41-46C4-85F6-FC7153B5A46E}" type="datetimeFigureOut">
              <a:rPr lang="es-AR"/>
              <a:pPr>
                <a:defRPr/>
              </a:pPr>
              <a:t>28/9/2015</a:t>
            </a:fld>
            <a:endParaRPr lang="es-AR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09A41F-1686-4D4B-9D12-324C4D6E0723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030627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AR" smtClean="0"/>
              <a:t>Haga clic para modificar el estilo de título del patrón</a:t>
            </a:r>
            <a:endParaRPr lang="es-AR" altLang="es-AR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AR" smtClean="0"/>
              <a:t>Haga clic para modificar el estilo de texto del patrón</a:t>
            </a:r>
          </a:p>
          <a:p>
            <a:pPr lvl="1"/>
            <a:r>
              <a:rPr lang="es-ES" altLang="es-AR" smtClean="0"/>
              <a:t>Segundo nivel</a:t>
            </a:r>
          </a:p>
          <a:p>
            <a:pPr lvl="2"/>
            <a:r>
              <a:rPr lang="es-ES" altLang="es-AR" smtClean="0"/>
              <a:t>Tercer nivel</a:t>
            </a:r>
          </a:p>
          <a:p>
            <a:pPr lvl="3"/>
            <a:r>
              <a:rPr lang="es-ES" altLang="es-AR" smtClean="0"/>
              <a:t>Cuarto nivel</a:t>
            </a:r>
          </a:p>
          <a:p>
            <a:pPr lvl="4"/>
            <a:r>
              <a:rPr lang="es-ES" altLang="es-AR" smtClean="0"/>
              <a:t>Quinto nivel</a:t>
            </a:r>
            <a:endParaRPr lang="es-AR" altLang="es-AR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3EAD291-DD7C-4242-AC8D-732F5C1D4A25}" type="datetimeFigureOut">
              <a:rPr lang="es-AR"/>
              <a:pPr>
                <a:defRPr/>
              </a:pPr>
              <a:t>28/9/2015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55CC914-DC41-40A8-9797-8EC7C081DB1A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lientesapc.com/blog/wp-content/uploads/2012/11/Comida-grasosa.jpg"/>
          <p:cNvPicPr>
            <a:picLocks noChangeAspect="1" noChangeArrowheads="1"/>
          </p:cNvPicPr>
          <p:nvPr/>
        </p:nvPicPr>
        <p:blipFill>
          <a:blip r:embed="rId2">
            <a:lum bright="72000" contrast="1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0488" y="0"/>
            <a:ext cx="9234488" cy="693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214313" y="0"/>
            <a:ext cx="8929687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LIC. </a:t>
            </a:r>
            <a:r>
              <a:rPr lang="es-ES_tradnl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NUTRICIÓN 	          	                      QCA. </a:t>
            </a:r>
            <a:r>
              <a:rPr lang="es-ES_tradnl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BIOLÓGICA</a:t>
            </a:r>
            <a:endParaRPr lang="es-AR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052" name="4 Rectángulo"/>
          <p:cNvSpPr>
            <a:spLocks noChangeArrowheads="1"/>
          </p:cNvSpPr>
          <p:nvPr/>
        </p:nvSpPr>
        <p:spPr bwMode="auto">
          <a:xfrm>
            <a:off x="571500" y="357188"/>
            <a:ext cx="80724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AR" altLang="es-AR" sz="2400" b="1"/>
              <a:t>PROGRAMA ANALITICO Y/O DE EXAMEN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AR" altLang="es-AR" sz="2400" b="1">
                <a:solidFill>
                  <a:srgbClr val="C00000"/>
                </a:solidFill>
              </a:rPr>
              <a:t> </a:t>
            </a:r>
            <a:r>
              <a:rPr lang="es-AR" altLang="es-AR" sz="2400">
                <a:solidFill>
                  <a:srgbClr val="0070C0"/>
                </a:solidFill>
              </a:rPr>
              <a:t/>
            </a:r>
            <a:br>
              <a:rPr lang="es-AR" altLang="es-AR" sz="2400">
                <a:solidFill>
                  <a:srgbClr val="0070C0"/>
                </a:solidFill>
              </a:rPr>
            </a:br>
            <a:endParaRPr lang="es-AR" altLang="es-AR" sz="240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0" y="785813"/>
            <a:ext cx="8820150" cy="187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s-ES_tradnl" sz="3200" b="1" dirty="0">
              <a:latin typeface="+mn-lt"/>
              <a:cs typeface="+mn-cs"/>
            </a:endParaRP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s-AR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s-AR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4" name="1 Rectángulo"/>
          <p:cNvSpPr>
            <a:spLocks noChangeArrowheads="1"/>
          </p:cNvSpPr>
          <p:nvPr/>
        </p:nvSpPr>
        <p:spPr bwMode="auto">
          <a:xfrm>
            <a:off x="1042988" y="1270000"/>
            <a:ext cx="7345362" cy="461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AR" altLang="es-AR" b="1"/>
              <a:t>Tema 6- Metabolismo de Lípidos. Digestión y absorción de lípidos. Transporte de lípidos: Lipoproteínas, función e importancia metabólica, lípidos que transportan, metabolismo. Degradación de triacilglicéridos: lipasas, localización tisular y regulación. Degradación de ácidos grasos: proceso de beta-oxidación, localización celular, rendimiento energético, regulación. </a:t>
            </a:r>
            <a:r>
              <a:rPr lang="es-AR" altLang="es-AR" b="1">
                <a:solidFill>
                  <a:srgbClr val="0000CC"/>
                </a:solidFill>
              </a:rPr>
              <a:t>Cuerpos cetónicos: síntesis, importancia metabólica</a:t>
            </a:r>
            <a:r>
              <a:rPr lang="es-AR" altLang="es-AR" b="1"/>
              <a:t>. </a:t>
            </a:r>
            <a:r>
              <a:rPr lang="es-AR" altLang="es-AR"/>
              <a:t/>
            </a:r>
            <a:br>
              <a:rPr lang="es-AR" altLang="es-AR"/>
            </a:br>
            <a:r>
              <a:rPr lang="es-AR" altLang="es-AR"/>
              <a:t/>
            </a:r>
            <a:br>
              <a:rPr lang="es-AR" altLang="es-AR"/>
            </a:br>
            <a:r>
              <a:rPr lang="es-AR" altLang="es-AR"/>
              <a:t/>
            </a:r>
            <a:br>
              <a:rPr lang="es-AR" altLang="es-AR"/>
            </a:br>
            <a:r>
              <a:rPr lang="es-AR" altLang="es-AR" sz="2400" b="1">
                <a:solidFill>
                  <a:srgbClr val="FF0000"/>
                </a:solidFill>
              </a:rPr>
              <a:t>Tema 7- Metabolismo de Lípidos. </a:t>
            </a:r>
          </a:p>
          <a:p>
            <a:pPr eaLnBrk="1" hangingPunct="1"/>
            <a:r>
              <a:rPr lang="es-AR" altLang="es-AR" b="1">
                <a:solidFill>
                  <a:srgbClr val="0000CC"/>
                </a:solidFill>
              </a:rPr>
              <a:t>Biosíntesis de ácidos grasos, precursores, regulación. </a:t>
            </a:r>
          </a:p>
          <a:p>
            <a:pPr eaLnBrk="1" hangingPunct="1"/>
            <a:endParaRPr lang="es-AR" altLang="es-AR" b="1"/>
          </a:p>
          <a:p>
            <a:pPr eaLnBrk="1" hangingPunct="1"/>
            <a:r>
              <a:rPr lang="es-AR" altLang="es-AR" b="1"/>
              <a:t>Metabolismo del Colesterol: precursores de síntesis, regulación, importancia clínica. Degradación de Colesterol: ácidos biliares, función. Ciclo enterohepático. </a:t>
            </a:r>
            <a:r>
              <a:rPr lang="es-AR" altLang="es-AR"/>
              <a:t/>
            </a:r>
            <a:br>
              <a:rPr lang="es-AR" altLang="es-AR"/>
            </a:br>
            <a:endParaRPr lang="es-AR" alt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Rectángulo"/>
          <p:cNvSpPr>
            <a:spLocks noChangeArrowheads="1"/>
          </p:cNvSpPr>
          <p:nvPr/>
        </p:nvSpPr>
        <p:spPr bwMode="auto">
          <a:xfrm>
            <a:off x="642938" y="642938"/>
            <a:ext cx="7715250" cy="674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400" b="1">
                <a:solidFill>
                  <a:srgbClr val="C00000"/>
                </a:solidFill>
                <a:latin typeface="Comic Sans MS" pitchFamily="66" charset="0"/>
              </a:rPr>
              <a:t>¿Puede haber una sobre-producción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400" b="1">
                <a:solidFill>
                  <a:srgbClr val="C00000"/>
                </a:solidFill>
                <a:latin typeface="Comic Sans MS" pitchFamily="66" charset="0"/>
              </a:rPr>
              <a:t>(altas concentraciones de Cuerpos Cetónicos)?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es-ES_tradnl" altLang="es-AR" sz="2400">
                <a:solidFill>
                  <a:srgbClr val="0000CC"/>
                </a:solidFill>
                <a:latin typeface="Arial" charset="0"/>
              </a:rPr>
              <a:t>En situaciones metabólicas especiales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2400">
                <a:solidFill>
                  <a:srgbClr val="0000CC"/>
                </a:solidFill>
                <a:latin typeface="Arial" charset="0"/>
              </a:rPr>
              <a:t> 	-ayuno prolongado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2400">
                <a:solidFill>
                  <a:srgbClr val="0000CC"/>
                </a:solidFill>
                <a:latin typeface="Arial" charset="0"/>
              </a:rPr>
              <a:t>	-diabetes mal controlada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2400">
                <a:solidFill>
                  <a:srgbClr val="0000CC"/>
                </a:solidFill>
                <a:latin typeface="Arial" charset="0"/>
              </a:rPr>
              <a:t>	-dieta muy rica en grasas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es-ES_tradnl" altLang="es-AR" sz="2400">
                <a:solidFill>
                  <a:srgbClr val="0000CC"/>
                </a:solidFill>
                <a:latin typeface="Arial" charset="0"/>
              </a:rPr>
              <a:t>Debido a una excesiva producción de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2400">
                <a:solidFill>
                  <a:srgbClr val="0000CC"/>
                </a:solidFill>
                <a:latin typeface="Arial" charset="0"/>
              </a:rPr>
              <a:t>Acetil-CoA e insuficiente Oxalacetato en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2400">
                <a:solidFill>
                  <a:srgbClr val="0000CC"/>
                </a:solidFill>
                <a:latin typeface="Arial" charset="0"/>
              </a:rPr>
              <a:t> el Ciclo de Krebs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2400" b="1"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400" b="1">
                <a:solidFill>
                  <a:srgbClr val="C00000"/>
                </a:solidFill>
                <a:latin typeface="Comic Sans MS" pitchFamily="66" charset="0"/>
              </a:rPr>
              <a:t>¿Qué destino tienen los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400" b="1">
                <a:solidFill>
                  <a:srgbClr val="C00000"/>
                </a:solidFill>
                <a:latin typeface="Comic Sans MS" pitchFamily="66" charset="0"/>
              </a:rPr>
              <a:t>Cuerpos Cetónicos? 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es-ES_tradnl" altLang="es-AR" sz="2400">
                <a:solidFill>
                  <a:srgbClr val="0000CC"/>
                </a:solidFill>
                <a:latin typeface="Arial" charset="0"/>
              </a:rPr>
              <a:t>Son transportados por sangre a tejidos extrahepáticos : cerebro, corazón, músculo 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es-ES_tradnl" altLang="es-AR" sz="2400">
                <a:solidFill>
                  <a:srgbClr val="0000CC"/>
                </a:solidFill>
                <a:latin typeface="Arial" charset="0"/>
              </a:rPr>
              <a:t>Allí son utilizados como </a:t>
            </a:r>
            <a:r>
              <a:rPr lang="es-ES_tradnl" altLang="es-AR" sz="2400">
                <a:solidFill>
                  <a:srgbClr val="FF0000"/>
                </a:solidFill>
                <a:latin typeface="Arial" charset="0"/>
              </a:rPr>
              <a:t>fuente de energía: </a:t>
            </a:r>
            <a:r>
              <a:rPr lang="es-ES_tradnl" altLang="es-AR" sz="2400">
                <a:solidFill>
                  <a:srgbClr val="0000CC"/>
                </a:solidFill>
                <a:latin typeface="Arial" charset="0"/>
              </a:rPr>
              <a:t>se degradan en mitocondrias dando Acetil-CoA  que se oxida por Ciclo de Krebs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2400" b="1">
              <a:latin typeface="Arial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57200" y="0"/>
            <a:ext cx="8229600" cy="725488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/>
          <a:lstStyle/>
          <a:p>
            <a:pPr algn="ctr">
              <a:defRPr/>
            </a:pPr>
            <a:r>
              <a:rPr lang="es-ES_tradnl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CETOGENESIS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CE6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214313"/>
            <a:ext cx="4903788" cy="635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4714875" y="214313"/>
            <a:ext cx="4429125" cy="1143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s-E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UTILIZACIÓN DE </a:t>
            </a:r>
          </a:p>
          <a:p>
            <a:pPr algn="ctr">
              <a:defRPr/>
            </a:pPr>
            <a:r>
              <a:rPr lang="es-E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CUERPOS CETÓNICOS</a:t>
            </a:r>
          </a:p>
          <a:p>
            <a:pPr>
              <a:defRPr/>
            </a:pPr>
            <a:endParaRPr lang="es-ES" sz="2400" b="1" dirty="0">
              <a:solidFill>
                <a:srgbClr val="C00000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>
              <a:defRPr/>
            </a:pPr>
            <a:endParaRPr lang="es-ES" sz="2400" b="1" dirty="0">
              <a:solidFill>
                <a:srgbClr val="C00000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>
              <a:defRPr/>
            </a:pPr>
            <a:endParaRPr lang="es-ES" sz="2400" b="1" dirty="0">
              <a:solidFill>
                <a:srgbClr val="C00000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algn="ctr">
              <a:defRPr/>
            </a:pPr>
            <a:endParaRPr lang="es-ES" sz="2400" b="1" dirty="0">
              <a:solidFill>
                <a:srgbClr val="C00000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algn="ctr">
              <a:defRPr/>
            </a:pPr>
            <a:endParaRPr lang="es-ES" sz="2400" b="1" dirty="0">
              <a:solidFill>
                <a:srgbClr val="C00000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algn="ctr">
              <a:defRPr/>
            </a:pPr>
            <a:endParaRPr lang="es-ES" sz="2400" b="1" dirty="0">
              <a:solidFill>
                <a:srgbClr val="C00000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algn="ctr">
              <a:defRPr/>
            </a:pPr>
            <a:endParaRPr lang="es-ES" sz="2400" b="1" dirty="0">
              <a:solidFill>
                <a:srgbClr val="C00000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algn="ctr">
              <a:defRPr/>
            </a:pPr>
            <a:endParaRPr lang="es-ES" sz="2400" b="1" dirty="0">
              <a:solidFill>
                <a:srgbClr val="C00000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algn="ctr">
              <a:defRPr/>
            </a:pPr>
            <a:endParaRPr lang="es-ES" sz="2400" b="1" dirty="0">
              <a:solidFill>
                <a:srgbClr val="C00000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algn="ctr">
              <a:defRPr/>
            </a:pPr>
            <a:endParaRPr lang="es-ES" sz="2400" b="1" dirty="0">
              <a:solidFill>
                <a:srgbClr val="C00000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algn="ctr">
              <a:defRPr/>
            </a:pPr>
            <a:endParaRPr lang="es-ES" sz="2400" b="1" dirty="0">
              <a:solidFill>
                <a:srgbClr val="C00000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algn="ctr">
              <a:defRPr/>
            </a:pPr>
            <a:endParaRPr lang="es-ES" sz="2400" b="1" dirty="0">
              <a:solidFill>
                <a:srgbClr val="C000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1268" name="4 CuadroTexto"/>
          <p:cNvSpPr txBox="1">
            <a:spLocks noChangeArrowheads="1"/>
          </p:cNvSpPr>
          <p:nvPr/>
        </p:nvSpPr>
        <p:spPr bwMode="auto">
          <a:xfrm>
            <a:off x="5643563" y="1714500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AR" altLang="es-AR" sz="1800">
              <a:latin typeface="Arial" charset="0"/>
            </a:endParaRPr>
          </a:p>
        </p:txBody>
      </p:sp>
      <p:sp>
        <p:nvSpPr>
          <p:cNvPr id="11269" name="5 CuadroTexto"/>
          <p:cNvSpPr txBox="1">
            <a:spLocks noChangeArrowheads="1"/>
          </p:cNvSpPr>
          <p:nvPr/>
        </p:nvSpPr>
        <p:spPr bwMode="auto">
          <a:xfrm>
            <a:off x="5072063" y="1214438"/>
            <a:ext cx="4071937" cy="624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2000" b="1">
                <a:latin typeface="Arial" charset="0"/>
              </a:rPr>
              <a:t>Utilización de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2000" b="1">
                <a:latin typeface="Arial" charset="0"/>
              </a:rPr>
              <a:t>D-3-Hidroxibutirato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2000" b="1">
                <a:latin typeface="Arial" charset="0"/>
              </a:rPr>
              <a:t>como combustible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2000">
              <a:latin typeface="Arial" charset="0"/>
            </a:endParaRP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es-ES_tradnl" altLang="es-AR" sz="2000">
                <a:solidFill>
                  <a:srgbClr val="C00000"/>
                </a:solidFill>
                <a:latin typeface="Arial" charset="0"/>
              </a:rPr>
              <a:t>Ocurre en tejidos extrahepáticos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2000">
                <a:solidFill>
                  <a:srgbClr val="C00000"/>
                </a:solidFill>
                <a:latin typeface="Arial" charset="0"/>
              </a:rPr>
              <a:t>(cerebro, músculo, corazón)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2000">
              <a:solidFill>
                <a:srgbClr val="C00000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2000">
              <a:solidFill>
                <a:srgbClr val="C00000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2000">
              <a:solidFill>
                <a:srgbClr val="C00000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es-ES" altLang="es-AR" sz="2000">
                <a:solidFill>
                  <a:srgbClr val="C00000"/>
                </a:solidFill>
                <a:latin typeface="Arial" charset="0"/>
              </a:rPr>
              <a:t>El hígado es el principal productor de C. Cetónicos pero es incapaz de usarlos como combustible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2000">
              <a:solidFill>
                <a:srgbClr val="C00000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2000">
              <a:solidFill>
                <a:srgbClr val="C00000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2000">
              <a:solidFill>
                <a:srgbClr val="C00000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2000">
              <a:solidFill>
                <a:srgbClr val="C00000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2000">
              <a:solidFill>
                <a:srgbClr val="C00000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20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AR" altLang="es-AR" sz="2000">
              <a:latin typeface="Arial" charset="0"/>
            </a:endParaRPr>
          </a:p>
        </p:txBody>
      </p:sp>
      <p:sp>
        <p:nvSpPr>
          <p:cNvPr id="7" name="6 Rectángulo redondeado"/>
          <p:cNvSpPr/>
          <p:nvPr/>
        </p:nvSpPr>
        <p:spPr>
          <a:xfrm>
            <a:off x="1857375" y="5429250"/>
            <a:ext cx="1500188" cy="857250"/>
          </a:xfrm>
          <a:prstGeom prst="round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8" name="7 Rectángulo redondeado"/>
          <p:cNvSpPr/>
          <p:nvPr/>
        </p:nvSpPr>
        <p:spPr>
          <a:xfrm>
            <a:off x="142875" y="5429250"/>
            <a:ext cx="1428750" cy="857250"/>
          </a:xfrm>
          <a:prstGeom prst="round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cxnSp>
        <p:nvCxnSpPr>
          <p:cNvPr id="10" name="9 Conector recto de flecha"/>
          <p:cNvCxnSpPr/>
          <p:nvPr/>
        </p:nvCxnSpPr>
        <p:spPr>
          <a:xfrm>
            <a:off x="3429000" y="6072188"/>
            <a:ext cx="571500" cy="158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73" name="11 CuadroTexto"/>
          <p:cNvSpPr txBox="1">
            <a:spLocks noChangeArrowheads="1"/>
          </p:cNvSpPr>
          <p:nvPr/>
        </p:nvSpPr>
        <p:spPr bwMode="auto">
          <a:xfrm>
            <a:off x="4000500" y="5715000"/>
            <a:ext cx="9826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1600" b="1">
                <a:latin typeface="Arial" charset="0"/>
              </a:rPr>
              <a:t>Ciclo de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1600" b="1">
                <a:latin typeface="Arial" charset="0"/>
              </a:rPr>
              <a:t>Krebs</a:t>
            </a:r>
            <a:endParaRPr lang="es-AR" altLang="es-AR" sz="1600" b="1">
              <a:latin typeface="Arial" charset="0"/>
            </a:endParaRPr>
          </a:p>
        </p:txBody>
      </p:sp>
      <p:sp>
        <p:nvSpPr>
          <p:cNvPr id="13" name="12 Elipse"/>
          <p:cNvSpPr/>
          <p:nvPr/>
        </p:nvSpPr>
        <p:spPr>
          <a:xfrm>
            <a:off x="2500313" y="2928938"/>
            <a:ext cx="557212" cy="35718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4" name="13 Elipse"/>
          <p:cNvSpPr/>
          <p:nvPr/>
        </p:nvSpPr>
        <p:spPr>
          <a:xfrm>
            <a:off x="2286000" y="4357688"/>
            <a:ext cx="642938" cy="35718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cxnSp>
        <p:nvCxnSpPr>
          <p:cNvPr id="15" name="14 Conector recto de flecha"/>
          <p:cNvCxnSpPr/>
          <p:nvPr/>
        </p:nvCxnSpPr>
        <p:spPr>
          <a:xfrm rot="10800000">
            <a:off x="1714500" y="3357563"/>
            <a:ext cx="1785938" cy="158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77" name="18 CuadroTexto"/>
          <p:cNvSpPr txBox="1">
            <a:spLocks noChangeArrowheads="1"/>
          </p:cNvSpPr>
          <p:nvPr/>
        </p:nvSpPr>
        <p:spPr bwMode="auto">
          <a:xfrm>
            <a:off x="3643313" y="3143250"/>
            <a:ext cx="20177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600" b="1" i="1">
                <a:solidFill>
                  <a:srgbClr val="C00000"/>
                </a:solidFill>
                <a:latin typeface="Arial" charset="0"/>
              </a:rPr>
              <a:t>Ausente en hígado</a:t>
            </a:r>
            <a:endParaRPr lang="es-AR" altLang="es-AR" sz="1600" b="1" i="1">
              <a:solidFill>
                <a:srgbClr val="C0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3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729288" cy="643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4772025" y="0"/>
            <a:ext cx="4371975" cy="12001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Formación y exportación de </a:t>
            </a:r>
          </a:p>
          <a:p>
            <a:pPr algn="ctr">
              <a:defRPr/>
            </a:pPr>
            <a:r>
              <a:rPr lang="es-ES_tradnl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Cuerpos Cetónicos </a:t>
            </a:r>
          </a:p>
          <a:p>
            <a:pPr algn="ctr">
              <a:defRPr/>
            </a:pPr>
            <a:r>
              <a:rPr lang="es-ES_tradnl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desde el Hígado</a:t>
            </a:r>
            <a:endParaRPr lang="es-AR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292" name="6 CuadroTexto"/>
          <p:cNvSpPr txBox="1">
            <a:spLocks noChangeArrowheads="1"/>
          </p:cNvSpPr>
          <p:nvPr/>
        </p:nvSpPr>
        <p:spPr bwMode="auto">
          <a:xfrm>
            <a:off x="6215063" y="1714500"/>
            <a:ext cx="2571750" cy="258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es-ES_tradnl" altLang="es-AR" sz="1800" b="1" i="1">
                <a:solidFill>
                  <a:srgbClr val="C00000"/>
                </a:solidFill>
                <a:latin typeface="Arial" charset="0"/>
              </a:rPr>
              <a:t>Diabetes no tratada 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es-ES_tradnl" altLang="es-AR" sz="1800" b="1" i="1">
                <a:solidFill>
                  <a:srgbClr val="C00000"/>
                </a:solidFill>
                <a:latin typeface="Arial" charset="0"/>
              </a:rPr>
              <a:t>dieta estricta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es-ES_tradnl" altLang="es-AR" sz="1800" b="1" i="1">
                <a:solidFill>
                  <a:srgbClr val="C00000"/>
                </a:solidFill>
                <a:latin typeface="Arial" charset="0"/>
              </a:rPr>
              <a:t>ayuno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800">
                <a:latin typeface="Arial" charset="0"/>
              </a:rPr>
              <a:t>Gluconeogénesis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800">
                <a:latin typeface="Arial" charset="0"/>
              </a:rPr>
              <a:t>Ciclo de krebs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800" b="1">
                <a:solidFill>
                  <a:srgbClr val="C00000"/>
                </a:solidFill>
                <a:latin typeface="Arial" charset="0"/>
              </a:rPr>
              <a:t>Cetogénesis</a:t>
            </a:r>
            <a:endParaRPr lang="es-AR" altLang="es-AR" sz="1800" b="1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8" name="7 Flecha arriba"/>
          <p:cNvSpPr/>
          <p:nvPr/>
        </p:nvSpPr>
        <p:spPr>
          <a:xfrm flipV="1">
            <a:off x="6143625" y="3357563"/>
            <a:ext cx="142875" cy="357187"/>
          </a:xfrm>
          <a:prstGeom prst="upArrow">
            <a:avLst/>
          </a:prstGeom>
          <a:solidFill>
            <a:srgbClr val="0000CC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 dirty="0">
              <a:solidFill>
                <a:srgbClr val="C00000"/>
              </a:solidFill>
            </a:endParaRPr>
          </a:p>
        </p:txBody>
      </p:sp>
      <p:sp>
        <p:nvSpPr>
          <p:cNvPr id="9" name="8 Flecha arriba"/>
          <p:cNvSpPr/>
          <p:nvPr/>
        </p:nvSpPr>
        <p:spPr>
          <a:xfrm>
            <a:off x="6143625" y="3929063"/>
            <a:ext cx="127000" cy="285750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 dirty="0">
              <a:solidFill>
                <a:srgbClr val="C00000"/>
              </a:solidFill>
            </a:endParaRPr>
          </a:p>
        </p:txBody>
      </p:sp>
      <p:sp>
        <p:nvSpPr>
          <p:cNvPr id="10" name="9 Flecha arriba"/>
          <p:cNvSpPr/>
          <p:nvPr/>
        </p:nvSpPr>
        <p:spPr>
          <a:xfrm>
            <a:off x="6143625" y="2786063"/>
            <a:ext cx="127000" cy="285750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 dirty="0">
              <a:solidFill>
                <a:srgbClr val="C00000"/>
              </a:solidFill>
            </a:endParaRPr>
          </a:p>
        </p:txBody>
      </p:sp>
      <p:sp>
        <p:nvSpPr>
          <p:cNvPr id="12" name="11 CuadroTexto"/>
          <p:cNvSpPr txBox="1">
            <a:spLocks noChangeArrowheads="1"/>
          </p:cNvSpPr>
          <p:nvPr/>
        </p:nvSpPr>
        <p:spPr bwMode="auto">
          <a:xfrm>
            <a:off x="5715000" y="2571750"/>
            <a:ext cx="2620963" cy="17541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800">
                <a:latin typeface="Arial" charset="0"/>
              </a:rPr>
              <a:t>                                  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AR" altLang="es-AR" sz="1800">
              <a:latin typeface="Arial" charset="0"/>
            </a:endParaRPr>
          </a:p>
        </p:txBody>
      </p:sp>
      <p:sp>
        <p:nvSpPr>
          <p:cNvPr id="13" name="12 Elipse"/>
          <p:cNvSpPr/>
          <p:nvPr/>
        </p:nvSpPr>
        <p:spPr>
          <a:xfrm>
            <a:off x="428625" y="3071813"/>
            <a:ext cx="785813" cy="5715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6" name="15 Rectángulo redondeado"/>
          <p:cNvSpPr/>
          <p:nvPr/>
        </p:nvSpPr>
        <p:spPr>
          <a:xfrm>
            <a:off x="1928813" y="3071813"/>
            <a:ext cx="1071562" cy="428625"/>
          </a:xfrm>
          <a:prstGeom prst="round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7" name="16 Rectángulo redondeado"/>
          <p:cNvSpPr/>
          <p:nvPr/>
        </p:nvSpPr>
        <p:spPr>
          <a:xfrm>
            <a:off x="1571625" y="1285875"/>
            <a:ext cx="1785938" cy="714375"/>
          </a:xfrm>
          <a:prstGeom prst="roundRect">
            <a:avLst>
              <a:gd name="adj" fmla="val 0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2300" name="18 CuadroTexto"/>
          <p:cNvSpPr txBox="1">
            <a:spLocks noChangeArrowheads="1"/>
          </p:cNvSpPr>
          <p:nvPr/>
        </p:nvSpPr>
        <p:spPr bwMode="auto">
          <a:xfrm>
            <a:off x="5797550" y="4714875"/>
            <a:ext cx="3275013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1800">
                <a:latin typeface="Arial" charset="0"/>
              </a:rPr>
              <a:t> Acetoacetato y de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1800">
                <a:latin typeface="Arial" charset="0"/>
              </a:rPr>
              <a:t> D-3-Hidroxibutirato en sangre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_tradnl" altLang="es-AR" sz="1800"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1800">
                <a:latin typeface="Arial" charset="0"/>
              </a:rPr>
              <a:t> pH sanguíneo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1800" i="1">
                <a:latin typeface="Arial" charset="0"/>
              </a:rPr>
              <a:t>provoca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1800" b="1">
                <a:latin typeface="Arial" charset="0"/>
              </a:rPr>
              <a:t> ACIDOSIS ó CETOSIS</a:t>
            </a:r>
            <a:endParaRPr lang="es-AR" altLang="es-AR" sz="1800" b="1">
              <a:latin typeface="Arial" charset="0"/>
            </a:endParaRPr>
          </a:p>
        </p:txBody>
      </p:sp>
      <p:sp>
        <p:nvSpPr>
          <p:cNvPr id="20" name="19 Flecha arriba"/>
          <p:cNvSpPr/>
          <p:nvPr/>
        </p:nvSpPr>
        <p:spPr>
          <a:xfrm>
            <a:off x="5802313" y="4714875"/>
            <a:ext cx="127000" cy="285750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 dirty="0">
              <a:solidFill>
                <a:srgbClr val="C00000"/>
              </a:solidFill>
            </a:endParaRPr>
          </a:p>
        </p:txBody>
      </p:sp>
      <p:sp>
        <p:nvSpPr>
          <p:cNvPr id="21" name="20 Flecha arriba"/>
          <p:cNvSpPr/>
          <p:nvPr/>
        </p:nvSpPr>
        <p:spPr>
          <a:xfrm flipV="1">
            <a:off x="5786438" y="5572125"/>
            <a:ext cx="142875" cy="357188"/>
          </a:xfrm>
          <a:prstGeom prst="upArrow">
            <a:avLst/>
          </a:prstGeom>
          <a:solidFill>
            <a:srgbClr val="0000CC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 dirty="0">
              <a:solidFill>
                <a:srgbClr val="C00000"/>
              </a:solidFill>
            </a:endParaRPr>
          </a:p>
        </p:txBody>
      </p:sp>
      <p:sp>
        <p:nvSpPr>
          <p:cNvPr id="22" name="21 CuadroTexto"/>
          <p:cNvSpPr txBox="1">
            <a:spLocks noChangeArrowheads="1"/>
          </p:cNvSpPr>
          <p:nvPr/>
        </p:nvSpPr>
        <p:spPr bwMode="auto">
          <a:xfrm>
            <a:off x="5643563" y="4675188"/>
            <a:ext cx="3429000" cy="17541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800">
                <a:latin typeface="Arial" charset="0"/>
              </a:rPr>
              <a:t>                                  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AR" altLang="es-AR" sz="18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6" grpId="0" animBg="1"/>
      <p:bldP spid="17" grpId="0" animBg="1"/>
      <p:bldP spid="2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4475163"/>
            <a:ext cx="4929187" cy="238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-3175"/>
            <a:ext cx="5715000" cy="450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3 CuadroTexto"/>
          <p:cNvSpPr txBox="1">
            <a:spLocks noChangeArrowheads="1"/>
          </p:cNvSpPr>
          <p:nvPr/>
        </p:nvSpPr>
        <p:spPr bwMode="auto">
          <a:xfrm>
            <a:off x="5732463" y="5857875"/>
            <a:ext cx="341153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800">
                <a:solidFill>
                  <a:srgbClr val="0033CC"/>
                </a:solidFill>
              </a:rPr>
              <a:t> </a:t>
            </a:r>
            <a:r>
              <a:rPr lang="es-ES_tradnl" altLang="es-AR" sz="1200" b="1"/>
              <a:t>LEHNINGER, A.L., "Principios de Bioquímica",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200" b="1"/>
              <a:t>Ed. Omega, 4ª ed. (2008)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AR" altLang="es-AR" sz="1800">
              <a:latin typeface="Arial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5857875" y="1214438"/>
            <a:ext cx="2538413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Cuerpos Cetónicos</a:t>
            </a:r>
          </a:p>
          <a:p>
            <a:pPr algn="ctr">
              <a:defRPr/>
            </a:pPr>
            <a:r>
              <a:rPr lang="es-ES_tradnl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el Ayuno</a:t>
            </a:r>
            <a:endParaRPr lang="es-AR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5" y="379413"/>
            <a:ext cx="5748338" cy="533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2 CuadroTexto"/>
          <p:cNvSpPr txBox="1">
            <a:spLocks noChangeArrowheads="1"/>
          </p:cNvSpPr>
          <p:nvPr/>
        </p:nvSpPr>
        <p:spPr bwMode="auto">
          <a:xfrm>
            <a:off x="5732463" y="5857875"/>
            <a:ext cx="341153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800">
                <a:solidFill>
                  <a:srgbClr val="0033CC"/>
                </a:solidFill>
              </a:rPr>
              <a:t> </a:t>
            </a:r>
            <a:r>
              <a:rPr lang="es-ES_tradnl" altLang="es-AR" sz="1200" b="1"/>
              <a:t>LEHNINGER, A.L., "Principios de Bioquímica",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200" b="1"/>
              <a:t>Ed. Omega, 4ª ed. (2008)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AR" altLang="es-AR" sz="1800">
              <a:latin typeface="Arial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5643563" y="2000250"/>
            <a:ext cx="3000375" cy="1754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Cuerpos Cetónicos como fuente de energía para el cerebro</a:t>
            </a:r>
          </a:p>
          <a:p>
            <a:pPr>
              <a:defRPr/>
            </a:pPr>
            <a:endParaRPr lang="es-ES_tradnl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s-ES_tradnl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Relación con el estado nutricional</a:t>
            </a:r>
            <a:endParaRPr lang="es-AR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 descr="Tejas"/>
          <p:cNvSpPr>
            <a:spLocks noChangeArrowheads="1"/>
          </p:cNvSpPr>
          <p:nvPr/>
        </p:nvSpPr>
        <p:spPr bwMode="auto">
          <a:xfrm>
            <a:off x="322263" y="1916113"/>
            <a:ext cx="8497887" cy="3387725"/>
          </a:xfrm>
          <a:prstGeom prst="rect">
            <a:avLst/>
          </a:prstGeom>
          <a:pattFill prst="shingle">
            <a:fgClr>
              <a:srgbClr val="B9D4FF"/>
            </a:fgClr>
            <a:bgClr>
              <a:schemeClr val="bg1"/>
            </a:bgClr>
          </a:patt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AR" sz="2400" b="1">
              <a:latin typeface="Arial" charset="0"/>
            </a:endParaRP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es-ES" altLang="es-AR" sz="2400" b="1">
                <a:latin typeface="Arial" charset="0"/>
              </a:rPr>
              <a:t>La Acetil-CoA proveniente de hidratos de carbono y aminoácidos es utilizada para la </a:t>
            </a:r>
            <a:r>
              <a:rPr lang="es-ES" altLang="es-AR" sz="2400" b="1">
                <a:solidFill>
                  <a:srgbClr val="C00000"/>
                </a:solidFill>
                <a:latin typeface="Arial" charset="0"/>
              </a:rPr>
              <a:t>síntesis de ácidos grasos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AR" sz="2400" b="1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AR" sz="2400" b="1">
              <a:latin typeface="Arial" charset="0"/>
            </a:endParaRP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es-ES" altLang="es-AR" sz="2400" b="1">
                <a:latin typeface="Arial" charset="0"/>
              </a:rPr>
              <a:t>Estos se incorporan al glicerol para ser almacenados como grasa de depósito (TAG)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AR" sz="2400" b="1">
              <a:latin typeface="Arial" charset="0"/>
            </a:endParaRPr>
          </a:p>
        </p:txBody>
      </p:sp>
      <p:sp>
        <p:nvSpPr>
          <p:cNvPr id="16387" name="Rectangle 7"/>
          <p:cNvSpPr>
            <a:spLocks noChangeArrowheads="1"/>
          </p:cNvSpPr>
          <p:nvPr/>
        </p:nvSpPr>
        <p:spPr bwMode="auto">
          <a:xfrm>
            <a:off x="304800" y="549275"/>
            <a:ext cx="8534400" cy="528638"/>
          </a:xfrm>
          <a:prstGeom prst="rect">
            <a:avLst/>
          </a:prstGeom>
          <a:solidFill>
            <a:srgbClr val="B9D4FF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2800">
                <a:latin typeface="Arial" charset="0"/>
              </a:rPr>
              <a:t>Cuando la ingesta supera las necesidades celulares </a:t>
            </a:r>
          </a:p>
        </p:txBody>
      </p:sp>
      <p:sp>
        <p:nvSpPr>
          <p:cNvPr id="16388" name="AutoShape 8"/>
          <p:cNvSpPr>
            <a:spLocks noChangeArrowheads="1"/>
          </p:cNvSpPr>
          <p:nvPr/>
        </p:nvSpPr>
        <p:spPr bwMode="auto">
          <a:xfrm>
            <a:off x="3924300" y="1196975"/>
            <a:ext cx="647700" cy="4318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975"/>
            <a:ext cx="8686800" cy="1143000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s-ES" altLang="es-AR" sz="3200" b="1" smtClean="0"/>
              <a:t>Biosíntesis de ácidos grasos (palmítico) Características generales </a:t>
            </a:r>
          </a:p>
        </p:txBody>
      </p:sp>
      <p:sp>
        <p:nvSpPr>
          <p:cNvPr id="92163" name="Text Box 3" descr="Rombos punteados"/>
          <p:cNvSpPr txBox="1">
            <a:spLocks noChangeArrowheads="1"/>
          </p:cNvSpPr>
          <p:nvPr/>
        </p:nvSpPr>
        <p:spPr bwMode="auto">
          <a:xfrm>
            <a:off x="214313" y="1285875"/>
            <a:ext cx="8458200" cy="831850"/>
          </a:xfrm>
          <a:prstGeom prst="rect">
            <a:avLst/>
          </a:prstGeom>
          <a:pattFill prst="dotDmnd">
            <a:fgClr>
              <a:srgbClr val="B9D4FF"/>
            </a:fgClr>
            <a:bgClr>
              <a:srgbClr val="FFFFFF"/>
            </a:bgClr>
          </a:patt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2400" b="1">
                <a:latin typeface="Arial" charset="0"/>
              </a:rPr>
              <a:t>La biosíntesis de ácidos grasos (lipogénesis) de </a:t>
            </a:r>
            <a:r>
              <a:rPr lang="es-ES" altLang="es-AR" sz="2400" b="1">
                <a:solidFill>
                  <a:srgbClr val="C00000"/>
                </a:solidFill>
                <a:latin typeface="Arial" charset="0"/>
              </a:rPr>
              <a:t>hasta 16 átomos de C</a:t>
            </a:r>
            <a:r>
              <a:rPr lang="es-ES" altLang="es-AR" sz="2400" b="1">
                <a:latin typeface="Arial" charset="0"/>
              </a:rPr>
              <a:t> tiene lugar en el </a:t>
            </a:r>
            <a:r>
              <a:rPr lang="es-ES" altLang="es-AR" sz="2400" b="1">
                <a:solidFill>
                  <a:srgbClr val="C00000"/>
                </a:solidFill>
                <a:latin typeface="Arial" charset="0"/>
              </a:rPr>
              <a:t>CITOSOL</a:t>
            </a:r>
          </a:p>
        </p:txBody>
      </p:sp>
      <p:sp>
        <p:nvSpPr>
          <p:cNvPr id="92164" name="Text Box 4" descr="Rombos punteados"/>
          <p:cNvSpPr txBox="1">
            <a:spLocks noChangeArrowheads="1"/>
          </p:cNvSpPr>
          <p:nvPr/>
        </p:nvSpPr>
        <p:spPr bwMode="auto">
          <a:xfrm>
            <a:off x="250825" y="3141663"/>
            <a:ext cx="6629400" cy="466725"/>
          </a:xfrm>
          <a:prstGeom prst="rect">
            <a:avLst/>
          </a:prstGeom>
          <a:pattFill prst="dotDmnd">
            <a:fgClr>
              <a:srgbClr val="B9D4FF"/>
            </a:fgClr>
            <a:bgClr>
              <a:srgbClr val="FFFFFF"/>
            </a:bgClr>
          </a:patt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2400" b="1">
                <a:latin typeface="Arial" charset="0"/>
              </a:rPr>
              <a:t>Es un proceso endergónico: Utiliza  </a:t>
            </a:r>
            <a:r>
              <a:rPr lang="es-ES" altLang="es-AR" sz="2400" b="1">
                <a:solidFill>
                  <a:srgbClr val="C00000"/>
                </a:solidFill>
                <a:latin typeface="Arial" charset="0"/>
              </a:rPr>
              <a:t>ATP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4191000" y="3276600"/>
            <a:ext cx="2438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s-ES_tradnl" altLang="es-AR" sz="1800">
              <a:latin typeface="Arial" charset="0"/>
            </a:endParaRPr>
          </a:p>
        </p:txBody>
      </p:sp>
      <p:sp>
        <p:nvSpPr>
          <p:cNvPr id="92166" name="Text Box 6" descr="Rombos punteados"/>
          <p:cNvSpPr txBox="1">
            <a:spLocks noChangeArrowheads="1"/>
          </p:cNvSpPr>
          <p:nvPr/>
        </p:nvSpPr>
        <p:spPr bwMode="auto">
          <a:xfrm>
            <a:off x="250825" y="3789363"/>
            <a:ext cx="7315200" cy="830262"/>
          </a:xfrm>
          <a:prstGeom prst="rect">
            <a:avLst/>
          </a:prstGeom>
          <a:pattFill prst="dotDmnd">
            <a:fgClr>
              <a:srgbClr val="B9D4FF"/>
            </a:fgClr>
            <a:bgClr>
              <a:srgbClr val="FFFFFF"/>
            </a:bgClr>
          </a:patt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2400" b="1">
                <a:latin typeface="Arial" charset="0"/>
              </a:rPr>
              <a:t>Consume equivalentes de reducción : </a:t>
            </a:r>
            <a:r>
              <a:rPr lang="es-ES" altLang="es-AR" sz="2400" b="1">
                <a:solidFill>
                  <a:srgbClr val="C00000"/>
                </a:solidFill>
                <a:latin typeface="Arial" charset="0"/>
              </a:rPr>
              <a:t>NADPH </a:t>
            </a:r>
            <a:r>
              <a:rPr lang="es-ES" altLang="es-AR" sz="2400">
                <a:latin typeface="Arial" charset="0"/>
              </a:rPr>
              <a:t>(de Vía de las Pentosas)</a:t>
            </a:r>
          </a:p>
        </p:txBody>
      </p:sp>
      <p:sp>
        <p:nvSpPr>
          <p:cNvPr id="92168" name="Text Box 8" descr="Rombos punteados"/>
          <p:cNvSpPr txBox="1">
            <a:spLocks noChangeArrowheads="1"/>
          </p:cNvSpPr>
          <p:nvPr/>
        </p:nvSpPr>
        <p:spPr bwMode="auto">
          <a:xfrm>
            <a:off x="214313" y="2214563"/>
            <a:ext cx="8678862" cy="830262"/>
          </a:xfrm>
          <a:prstGeom prst="rect">
            <a:avLst/>
          </a:prstGeom>
          <a:pattFill prst="dotDmnd">
            <a:fgClr>
              <a:srgbClr val="B9D4FF"/>
            </a:fgClr>
            <a:bgClr>
              <a:srgbClr val="FFFFFF"/>
            </a:bgClr>
          </a:patt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2400" b="1" dirty="0">
                <a:latin typeface="Arial" charset="0"/>
              </a:rPr>
              <a:t>Es muy activa en hígado, </a:t>
            </a:r>
            <a:r>
              <a:rPr lang="es-ES" altLang="es-AR" sz="2400" b="1" dirty="0" smtClean="0">
                <a:latin typeface="Arial" charset="0"/>
              </a:rPr>
              <a:t>glándula </a:t>
            </a:r>
            <a:r>
              <a:rPr lang="es-ES" altLang="es-AR" sz="2400" b="1" dirty="0">
                <a:latin typeface="Arial" charset="0"/>
              </a:rPr>
              <a:t>mamaria en lactancia, tejido adiposo</a:t>
            </a:r>
          </a:p>
        </p:txBody>
      </p:sp>
      <p:sp>
        <p:nvSpPr>
          <p:cNvPr id="92169" name="Text Box 9" descr="Rombos punteados"/>
          <p:cNvSpPr txBox="1">
            <a:spLocks noChangeArrowheads="1"/>
          </p:cNvSpPr>
          <p:nvPr/>
        </p:nvSpPr>
        <p:spPr bwMode="auto">
          <a:xfrm>
            <a:off x="250825" y="4652963"/>
            <a:ext cx="8569325" cy="466725"/>
          </a:xfrm>
          <a:prstGeom prst="rect">
            <a:avLst/>
          </a:prstGeom>
          <a:pattFill prst="dotDmnd">
            <a:fgClr>
              <a:srgbClr val="B9D4FF"/>
            </a:fgClr>
            <a:bgClr>
              <a:srgbClr val="FFFFFF"/>
            </a:bgClr>
          </a:patt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2400" b="1">
                <a:latin typeface="Arial" charset="0"/>
              </a:rPr>
              <a:t>Comienza a sintetizarse </a:t>
            </a:r>
            <a:r>
              <a:rPr lang="es-ES" altLang="es-AR" sz="2400" b="1">
                <a:solidFill>
                  <a:srgbClr val="C00000"/>
                </a:solidFill>
                <a:latin typeface="Arial" charset="0"/>
              </a:rPr>
              <a:t>a partir del C 16 y finaliza en C1</a:t>
            </a:r>
          </a:p>
        </p:txBody>
      </p:sp>
      <p:sp>
        <p:nvSpPr>
          <p:cNvPr id="92171" name="Text Box 11" descr="Rombos punteados"/>
          <p:cNvSpPr txBox="1">
            <a:spLocks noChangeArrowheads="1"/>
          </p:cNvSpPr>
          <p:nvPr/>
        </p:nvSpPr>
        <p:spPr bwMode="auto">
          <a:xfrm>
            <a:off x="250825" y="5445125"/>
            <a:ext cx="8569325" cy="831850"/>
          </a:xfrm>
          <a:prstGeom prst="rect">
            <a:avLst/>
          </a:prstGeom>
          <a:pattFill prst="dotDmnd">
            <a:fgClr>
              <a:srgbClr val="B9D4FF"/>
            </a:fgClr>
            <a:bgClr>
              <a:srgbClr val="FFFFFF"/>
            </a:bgClr>
          </a:patt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2400" b="1">
                <a:latin typeface="Arial" charset="0"/>
              </a:rPr>
              <a:t>Interviene un complejo multienzimático: </a:t>
            </a:r>
            <a:r>
              <a:rPr lang="es-ES" altLang="es-AR" sz="2400" b="1">
                <a:solidFill>
                  <a:srgbClr val="C00000"/>
                </a:solidFill>
                <a:latin typeface="Arial" charset="0"/>
              </a:rPr>
              <a:t>Acido graso sintasa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2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2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2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2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2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2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2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2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2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2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2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2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2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2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2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2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2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2" grpId="0" animBg="1"/>
      <p:bldP spid="92163" grpId="0" animBg="1"/>
      <p:bldP spid="92164" grpId="0" animBg="1"/>
      <p:bldP spid="92166" grpId="0" animBg="1"/>
      <p:bldP spid="92168" grpId="0" animBg="1"/>
      <p:bldP spid="92169" grpId="0" animBg="1"/>
      <p:bldP spid="9217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 descr="Rombos punteados"/>
          <p:cNvSpPr>
            <a:spLocks noGrp="1" noChangeArrowheads="1"/>
          </p:cNvSpPr>
          <p:nvPr>
            <p:ph type="body" idx="1"/>
          </p:nvPr>
        </p:nvSpPr>
        <p:spPr>
          <a:xfrm>
            <a:off x="428625" y="285750"/>
            <a:ext cx="8286750" cy="6072188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s-ES" sz="2400" b="1" dirty="0" smtClean="0"/>
              <a:t>Los intermediarios que se forman están unidos a una </a:t>
            </a:r>
            <a:r>
              <a:rPr lang="es-ES" sz="2400" b="1" i="1" dirty="0" smtClean="0">
                <a:solidFill>
                  <a:srgbClr val="C00000"/>
                </a:solidFill>
              </a:rPr>
              <a:t>proteína portadora de acilos (PTA</a:t>
            </a:r>
            <a:r>
              <a:rPr lang="es-ES" sz="2400" b="1" dirty="0" smtClean="0">
                <a:solidFill>
                  <a:srgbClr val="C00000"/>
                </a:solidFill>
              </a:rPr>
              <a:t>)</a:t>
            </a:r>
          </a:p>
          <a:p>
            <a:pPr eaLnBrk="1" hangingPunct="1">
              <a:defRPr/>
            </a:pPr>
            <a:r>
              <a:rPr lang="es-ES" sz="2400" b="1" dirty="0" smtClean="0"/>
              <a:t>Los ácidos  grasos se sintetizan a partir de </a:t>
            </a:r>
            <a:r>
              <a:rPr lang="es-ES" sz="2400" b="1" dirty="0" err="1" smtClean="0"/>
              <a:t>acetil-CoA</a:t>
            </a:r>
            <a:r>
              <a:rPr lang="es-ES" sz="2400" b="1" dirty="0" smtClean="0"/>
              <a:t> proveniente principalmente de H. de C y en menor proporción aminoácidos. </a:t>
            </a:r>
          </a:p>
          <a:p>
            <a:pPr eaLnBrk="1" hangingPunct="1">
              <a:defRPr/>
            </a:pPr>
            <a:r>
              <a:rPr lang="es-ES" sz="2400" b="1" dirty="0" smtClean="0"/>
              <a:t>La</a:t>
            </a:r>
            <a:r>
              <a:rPr lang="es-ES" sz="2400" b="1" dirty="0" smtClean="0">
                <a:solidFill>
                  <a:srgbClr val="C00000"/>
                </a:solidFill>
              </a:rPr>
              <a:t> Acetil-CoA </a:t>
            </a:r>
            <a:r>
              <a:rPr lang="es-ES" sz="2400" b="1" dirty="0" smtClean="0"/>
              <a:t>que se produce en mitocondria debe estar disponible en </a:t>
            </a:r>
            <a:r>
              <a:rPr lang="es-ES" sz="2400" b="1" dirty="0" err="1" smtClean="0">
                <a:solidFill>
                  <a:srgbClr val="C00000"/>
                </a:solidFill>
              </a:rPr>
              <a:t>citosol</a:t>
            </a:r>
            <a:endParaRPr lang="es-ES" sz="2400" b="1" dirty="0" smtClean="0">
              <a:solidFill>
                <a:srgbClr val="C00000"/>
              </a:solidFill>
            </a:endParaRPr>
          </a:p>
          <a:p>
            <a:pPr eaLnBrk="1" hangingPunct="1">
              <a:defRPr/>
            </a:pPr>
            <a:r>
              <a:rPr lang="es-ES" sz="2400" b="1" dirty="0" smtClean="0"/>
              <a:t>La membrana mitocondrial interna es impermeable a </a:t>
            </a:r>
            <a:r>
              <a:rPr lang="es-ES" sz="2400" b="1" dirty="0" err="1" smtClean="0"/>
              <a:t>acetil-CoA</a:t>
            </a:r>
            <a:r>
              <a:rPr lang="es-ES" sz="2400" b="1" dirty="0" smtClean="0"/>
              <a:t>.</a:t>
            </a:r>
          </a:p>
          <a:p>
            <a:pPr eaLnBrk="1" hangingPunct="1">
              <a:defRPr/>
            </a:pPr>
            <a:r>
              <a:rPr lang="es-ES" sz="2400" b="1" dirty="0" smtClean="0"/>
              <a:t>El </a:t>
            </a:r>
            <a:r>
              <a:rPr lang="es-ES" sz="2400" b="1" dirty="0" smtClean="0">
                <a:solidFill>
                  <a:srgbClr val="C00000"/>
                </a:solidFill>
              </a:rPr>
              <a:t>citrato</a:t>
            </a:r>
            <a:r>
              <a:rPr lang="es-ES" sz="2400" b="1" dirty="0" smtClean="0"/>
              <a:t> es el compuesto que permite disponer de Acetil-CoA en </a:t>
            </a:r>
            <a:r>
              <a:rPr lang="es-ES" sz="2400" b="1" dirty="0" err="1" smtClean="0"/>
              <a:t>citosol</a:t>
            </a:r>
            <a:r>
              <a:rPr lang="es-ES" sz="2400" b="1" dirty="0" smtClean="0"/>
              <a:t> </a:t>
            </a:r>
          </a:p>
          <a:p>
            <a:pPr eaLnBrk="1" hangingPunct="1">
              <a:defRPr/>
            </a:pPr>
            <a:r>
              <a:rPr lang="es-ES" sz="2400" b="1" dirty="0" smtClean="0"/>
              <a:t>Se realiza por adición sucesiva de fragmentos de 2 C</a:t>
            </a:r>
          </a:p>
          <a:p>
            <a:pPr eaLnBrk="1" hangingPunct="1">
              <a:defRPr/>
            </a:pPr>
            <a:r>
              <a:rPr lang="es-ES" sz="2400" b="1" dirty="0" smtClean="0"/>
              <a:t>La </a:t>
            </a:r>
            <a:r>
              <a:rPr lang="es-ES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elongación</a:t>
            </a:r>
            <a:r>
              <a:rPr lang="es-ES" sz="2400" b="1" dirty="0" smtClean="0"/>
              <a:t> de Ac. Grasos preexistentes se realiza en el sistema </a:t>
            </a:r>
            <a:r>
              <a:rPr lang="es-ES" sz="2400" b="1" dirty="0" err="1" smtClean="0"/>
              <a:t>microsomal</a:t>
            </a:r>
            <a:r>
              <a:rPr lang="es-ES" sz="2400" b="1" dirty="0" smtClean="0"/>
              <a:t> del RE liso y, en menor medida, en las </a:t>
            </a:r>
            <a:r>
              <a:rPr lang="es-ES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mitocondrias</a:t>
            </a:r>
            <a:endParaRPr lang="es-AR" sz="2400" dirty="0" smtClean="0"/>
          </a:p>
          <a:p>
            <a:pPr eaLnBrk="1" hangingPunct="1">
              <a:defRPr/>
            </a:pPr>
            <a:endParaRPr lang="es-ES" sz="2400" b="1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61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61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61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AR"/>
          </a:p>
        </p:txBody>
      </p:sp>
      <p:pic>
        <p:nvPicPr>
          <p:cNvPr id="542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528" y="188640"/>
            <a:ext cx="7124840" cy="6168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9486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428750" y="1214438"/>
            <a:ext cx="6096000" cy="530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533400" indent="-533400">
              <a:spcBef>
                <a:spcPct val="20000"/>
              </a:spcBef>
              <a:defRPr/>
            </a:pPr>
            <a:r>
              <a:rPr lang="es-E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Precursores</a:t>
            </a:r>
          </a:p>
          <a:p>
            <a:pPr marL="533400" indent="-533400">
              <a:spcBef>
                <a:spcPct val="20000"/>
              </a:spcBef>
              <a:defRPr/>
            </a:pPr>
            <a:r>
              <a:rPr lang="es-ES" sz="28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Acetil-CoA y Malonil-CoA</a:t>
            </a:r>
          </a:p>
          <a:p>
            <a:pPr marL="533400" indent="-533400">
              <a:spcBef>
                <a:spcPct val="20000"/>
              </a:spcBef>
              <a:defRPr/>
            </a:pPr>
            <a:endParaRPr lang="es-ES" sz="28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533400" indent="-533400">
              <a:spcBef>
                <a:spcPct val="20000"/>
              </a:spcBef>
              <a:defRPr/>
            </a:pPr>
            <a:r>
              <a:rPr lang="es-E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Etapas</a:t>
            </a:r>
          </a:p>
          <a:p>
            <a:pPr marL="533400" indent="-53340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r>
              <a:rPr lang="es-ES" sz="2800" dirty="0"/>
              <a:t>I) </a:t>
            </a:r>
            <a:r>
              <a:rPr lang="es-ES" sz="2800" dirty="0">
                <a:solidFill>
                  <a:srgbClr val="FF0000"/>
                </a:solidFill>
              </a:rPr>
              <a:t>Formación</a:t>
            </a:r>
            <a:r>
              <a:rPr lang="es-ES" sz="2800" dirty="0"/>
              <a:t> de </a:t>
            </a:r>
            <a:r>
              <a:rPr lang="es-ES" sz="2800" dirty="0">
                <a:solidFill>
                  <a:srgbClr val="0000CC"/>
                </a:solidFill>
              </a:rPr>
              <a:t>Malonil-CoA</a:t>
            </a:r>
            <a:r>
              <a:rPr lang="es-ES" sz="2800" dirty="0">
                <a:solidFill>
                  <a:srgbClr val="C00000"/>
                </a:solidFill>
              </a:rPr>
              <a:t> </a:t>
            </a:r>
            <a:r>
              <a:rPr lang="es-ES" sz="2800" dirty="0"/>
              <a:t>por la </a:t>
            </a:r>
            <a:r>
              <a:rPr lang="es-ES" sz="2800" dirty="0">
                <a:solidFill>
                  <a:srgbClr val="FF0000"/>
                </a:solidFill>
              </a:rPr>
              <a:t>Acetil-CoA carboxilasa (ACC)</a:t>
            </a:r>
            <a:endParaRPr lang="es-ES" sz="2800" dirty="0"/>
          </a:p>
          <a:p>
            <a:pPr marL="533400" indent="-53340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ES" sz="2800" dirty="0"/>
          </a:p>
          <a:p>
            <a:pPr marL="533400" indent="-53340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r>
              <a:rPr lang="es-ES" sz="2800" dirty="0"/>
              <a:t>II) Reacciones catalizadas por el complejo </a:t>
            </a:r>
            <a:r>
              <a:rPr lang="es-ES" sz="2800" dirty="0" err="1"/>
              <a:t>multienzimático</a:t>
            </a:r>
            <a:r>
              <a:rPr lang="es-ES" sz="2800" dirty="0"/>
              <a:t> de la </a:t>
            </a:r>
            <a:r>
              <a:rPr lang="es-ES" sz="2800" dirty="0">
                <a:solidFill>
                  <a:srgbClr val="FF3300"/>
                </a:solidFill>
              </a:rPr>
              <a:t>Ácido graso </a:t>
            </a:r>
            <a:r>
              <a:rPr lang="es-ES" sz="2800" dirty="0" err="1">
                <a:solidFill>
                  <a:srgbClr val="FF3300"/>
                </a:solidFill>
              </a:rPr>
              <a:t>sintasa</a:t>
            </a:r>
            <a:r>
              <a:rPr lang="es-ES" sz="2800" dirty="0">
                <a:solidFill>
                  <a:srgbClr val="FF3300"/>
                </a:solidFill>
              </a:rPr>
              <a:t> (AGS)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68313" y="357188"/>
            <a:ext cx="8123237" cy="928687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>
              <a:defRPr/>
            </a:pPr>
            <a:r>
              <a:rPr lang="es-E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SÍNTESIS </a:t>
            </a:r>
            <a:r>
              <a:rPr lang="es-ES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 NOVO </a:t>
            </a:r>
            <a:r>
              <a:rPr lang="es-E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 ÁCIDOS GRASOS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3"/>
          <p:cNvSpPr txBox="1">
            <a:spLocks noChangeArrowheads="1"/>
          </p:cNvSpPr>
          <p:nvPr/>
        </p:nvSpPr>
        <p:spPr bwMode="auto">
          <a:xfrm>
            <a:off x="0" y="2924175"/>
            <a:ext cx="9144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_tradnl" altLang="es-AR" sz="2000" b="1">
                <a:latin typeface="Arial" charset="0"/>
              </a:rPr>
              <a:t>CH</a:t>
            </a:r>
            <a:r>
              <a:rPr lang="es-ES_tradnl" altLang="es-AR" sz="2000" b="1" baseline="-25000">
                <a:latin typeface="Arial" charset="0"/>
              </a:rPr>
              <a:t>3</a:t>
            </a:r>
            <a:r>
              <a:rPr lang="es-ES_tradnl" altLang="es-AR" sz="2000" b="1">
                <a:latin typeface="Arial" charset="0"/>
              </a:rPr>
              <a:t>-CH</a:t>
            </a:r>
            <a:r>
              <a:rPr lang="es-ES_tradnl" altLang="es-AR" sz="2000" b="1" baseline="-25000">
                <a:latin typeface="Arial" charset="0"/>
              </a:rPr>
              <a:t>2</a:t>
            </a:r>
            <a:r>
              <a:rPr lang="es-ES_tradnl" altLang="es-AR" sz="2000" b="1">
                <a:latin typeface="Arial" charset="0"/>
              </a:rPr>
              <a:t>-CH</a:t>
            </a:r>
            <a:r>
              <a:rPr lang="es-ES_tradnl" altLang="es-AR" sz="2000" b="1" baseline="-25000">
                <a:latin typeface="Arial" charset="0"/>
              </a:rPr>
              <a:t>2</a:t>
            </a:r>
            <a:r>
              <a:rPr lang="es-ES_tradnl" altLang="es-AR" sz="2000" b="1">
                <a:latin typeface="Arial" charset="0"/>
              </a:rPr>
              <a:t>-CH</a:t>
            </a:r>
            <a:r>
              <a:rPr lang="es-ES_tradnl" altLang="es-AR" sz="2000" b="1" baseline="-25000">
                <a:latin typeface="Arial" charset="0"/>
              </a:rPr>
              <a:t>2</a:t>
            </a:r>
            <a:r>
              <a:rPr lang="es-ES_tradnl" altLang="es-AR" sz="2000" b="1">
                <a:latin typeface="Arial" charset="0"/>
              </a:rPr>
              <a:t>-CH</a:t>
            </a:r>
            <a:r>
              <a:rPr lang="es-ES_tradnl" altLang="es-AR" sz="2000" b="1" baseline="-25000">
                <a:latin typeface="Arial" charset="0"/>
              </a:rPr>
              <a:t>2</a:t>
            </a:r>
            <a:r>
              <a:rPr lang="es-ES_tradnl" altLang="es-AR" sz="2000" b="1">
                <a:latin typeface="Arial" charset="0"/>
              </a:rPr>
              <a:t>-CH</a:t>
            </a:r>
            <a:r>
              <a:rPr lang="es-ES_tradnl" altLang="es-AR" sz="2000" b="1" baseline="-25000">
                <a:latin typeface="Arial" charset="0"/>
              </a:rPr>
              <a:t>2</a:t>
            </a:r>
            <a:r>
              <a:rPr lang="es-ES_tradnl" altLang="es-AR" sz="2000" b="1">
                <a:latin typeface="Arial" charset="0"/>
              </a:rPr>
              <a:t>-CH</a:t>
            </a:r>
            <a:r>
              <a:rPr lang="es-ES_tradnl" altLang="es-AR" sz="2000" b="1" baseline="-25000">
                <a:latin typeface="Arial" charset="0"/>
              </a:rPr>
              <a:t>2</a:t>
            </a:r>
            <a:r>
              <a:rPr lang="es-ES_tradnl" altLang="es-AR" sz="2000" b="1">
                <a:latin typeface="Arial" charset="0"/>
              </a:rPr>
              <a:t>-CH</a:t>
            </a:r>
            <a:r>
              <a:rPr lang="es-ES_tradnl" altLang="es-AR" sz="2000" b="1" baseline="-25000">
                <a:latin typeface="Arial" charset="0"/>
              </a:rPr>
              <a:t>2</a:t>
            </a:r>
            <a:r>
              <a:rPr lang="es-ES_tradnl" altLang="es-AR" sz="2000" b="1">
                <a:latin typeface="Arial" charset="0"/>
              </a:rPr>
              <a:t>-CH</a:t>
            </a:r>
            <a:r>
              <a:rPr lang="es-ES_tradnl" altLang="es-AR" sz="2000" b="1" baseline="-25000">
                <a:latin typeface="Arial" charset="0"/>
              </a:rPr>
              <a:t>2</a:t>
            </a:r>
            <a:r>
              <a:rPr lang="es-ES_tradnl" altLang="es-AR" sz="2000" b="1">
                <a:latin typeface="Arial" charset="0"/>
              </a:rPr>
              <a:t>-CH</a:t>
            </a:r>
            <a:r>
              <a:rPr lang="es-ES_tradnl" altLang="es-AR" sz="2000" b="1" baseline="-25000">
                <a:latin typeface="Arial" charset="0"/>
              </a:rPr>
              <a:t>2</a:t>
            </a:r>
            <a:r>
              <a:rPr lang="es-ES_tradnl" altLang="es-AR" sz="2000" b="1">
                <a:latin typeface="Arial" charset="0"/>
              </a:rPr>
              <a:t>-CH</a:t>
            </a:r>
            <a:r>
              <a:rPr lang="es-ES_tradnl" altLang="es-AR" sz="2000" b="1" baseline="-25000">
                <a:latin typeface="Arial" charset="0"/>
              </a:rPr>
              <a:t>2</a:t>
            </a:r>
            <a:r>
              <a:rPr lang="es-ES_tradnl" altLang="es-AR" sz="2000" b="1">
                <a:latin typeface="Arial" charset="0"/>
              </a:rPr>
              <a:t>-CH</a:t>
            </a:r>
            <a:r>
              <a:rPr lang="es-ES_tradnl" altLang="es-AR" sz="2000" b="1" baseline="-25000">
                <a:latin typeface="Arial" charset="0"/>
              </a:rPr>
              <a:t>2</a:t>
            </a:r>
            <a:r>
              <a:rPr lang="es-ES_tradnl" altLang="es-AR" sz="2000" b="1">
                <a:latin typeface="Arial" charset="0"/>
              </a:rPr>
              <a:t>-CH</a:t>
            </a:r>
            <a:r>
              <a:rPr lang="es-ES_tradnl" altLang="es-AR" sz="2000" b="1" baseline="-25000">
                <a:latin typeface="Arial" charset="0"/>
              </a:rPr>
              <a:t>2</a:t>
            </a:r>
            <a:r>
              <a:rPr lang="es-ES_tradnl" altLang="es-AR" sz="2000" b="1">
                <a:latin typeface="Arial" charset="0"/>
              </a:rPr>
              <a:t>-CH</a:t>
            </a:r>
            <a:r>
              <a:rPr lang="es-ES_tradnl" altLang="es-AR" sz="2000" b="1" baseline="-25000">
                <a:latin typeface="Arial" charset="0"/>
              </a:rPr>
              <a:t>2</a:t>
            </a:r>
            <a:r>
              <a:rPr lang="es-ES_tradnl" altLang="es-AR" sz="2000" b="1">
                <a:latin typeface="Arial" charset="0"/>
              </a:rPr>
              <a:t>-CH</a:t>
            </a:r>
            <a:r>
              <a:rPr lang="es-ES_tradnl" altLang="es-AR" sz="2000" b="1" baseline="-25000">
                <a:latin typeface="Arial" charset="0"/>
              </a:rPr>
              <a:t>2</a:t>
            </a:r>
            <a:r>
              <a:rPr lang="es-ES_tradnl" altLang="es-AR" sz="2000" b="1">
                <a:latin typeface="Arial" charset="0"/>
              </a:rPr>
              <a:t>-COOH</a:t>
            </a:r>
            <a:endParaRPr lang="es-ES" altLang="es-AR" sz="2000" b="1">
              <a:latin typeface="Arial" charset="0"/>
            </a:endParaRPr>
          </a:p>
        </p:txBody>
      </p:sp>
      <p:sp>
        <p:nvSpPr>
          <p:cNvPr id="3075" name="Oval 4"/>
          <p:cNvSpPr>
            <a:spLocks noChangeArrowheads="1"/>
          </p:cNvSpPr>
          <p:nvPr/>
        </p:nvSpPr>
        <p:spPr bwMode="auto">
          <a:xfrm>
            <a:off x="8172450" y="2492375"/>
            <a:ext cx="360363" cy="3603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000" b="1">
                <a:latin typeface="Arial" charset="0"/>
              </a:rPr>
              <a:t>1</a:t>
            </a:r>
            <a:endParaRPr lang="es-ES" altLang="es-AR" sz="2000" b="1">
              <a:latin typeface="Arial" charset="0"/>
            </a:endParaRPr>
          </a:p>
        </p:txBody>
      </p:sp>
      <p:sp>
        <p:nvSpPr>
          <p:cNvPr id="3076" name="Oval 5"/>
          <p:cNvSpPr>
            <a:spLocks noChangeArrowheads="1"/>
          </p:cNvSpPr>
          <p:nvPr/>
        </p:nvSpPr>
        <p:spPr bwMode="auto">
          <a:xfrm>
            <a:off x="1692275" y="2492375"/>
            <a:ext cx="360363" cy="3603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000" b="1">
                <a:latin typeface="Arial" charset="0"/>
              </a:rPr>
              <a:t>13</a:t>
            </a:r>
            <a:endParaRPr lang="es-ES" altLang="es-AR" sz="2000" b="1">
              <a:latin typeface="Arial" charset="0"/>
            </a:endParaRPr>
          </a:p>
        </p:txBody>
      </p:sp>
      <p:sp>
        <p:nvSpPr>
          <p:cNvPr id="3077" name="Oval 6"/>
          <p:cNvSpPr>
            <a:spLocks noChangeArrowheads="1"/>
          </p:cNvSpPr>
          <p:nvPr/>
        </p:nvSpPr>
        <p:spPr bwMode="auto">
          <a:xfrm>
            <a:off x="1042988" y="2492375"/>
            <a:ext cx="360362" cy="3603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000" b="1">
                <a:latin typeface="Arial" charset="0"/>
              </a:rPr>
              <a:t>14</a:t>
            </a:r>
            <a:endParaRPr lang="es-ES" altLang="es-AR" sz="2000" b="1">
              <a:latin typeface="Arial" charset="0"/>
            </a:endParaRPr>
          </a:p>
        </p:txBody>
      </p:sp>
      <p:sp>
        <p:nvSpPr>
          <p:cNvPr id="3078" name="Oval 7"/>
          <p:cNvSpPr>
            <a:spLocks noChangeArrowheads="1"/>
          </p:cNvSpPr>
          <p:nvPr/>
        </p:nvSpPr>
        <p:spPr bwMode="auto">
          <a:xfrm>
            <a:off x="539750" y="2420938"/>
            <a:ext cx="360363" cy="3603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000" b="1">
                <a:latin typeface="Arial" charset="0"/>
              </a:rPr>
              <a:t>15</a:t>
            </a:r>
            <a:endParaRPr lang="es-ES" altLang="es-AR" sz="2000" b="1">
              <a:latin typeface="Arial" charset="0"/>
            </a:endParaRPr>
          </a:p>
        </p:txBody>
      </p:sp>
      <p:sp>
        <p:nvSpPr>
          <p:cNvPr id="3079" name="Oval 8"/>
          <p:cNvSpPr>
            <a:spLocks noChangeArrowheads="1"/>
          </p:cNvSpPr>
          <p:nvPr/>
        </p:nvSpPr>
        <p:spPr bwMode="auto">
          <a:xfrm>
            <a:off x="34925" y="2420938"/>
            <a:ext cx="360363" cy="3603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000" b="1">
                <a:latin typeface="Arial" charset="0"/>
              </a:rPr>
              <a:t>16</a:t>
            </a:r>
            <a:endParaRPr lang="es-ES" altLang="es-AR" sz="2000" b="1">
              <a:latin typeface="Arial" charset="0"/>
            </a:endParaRPr>
          </a:p>
        </p:txBody>
      </p:sp>
      <p:sp>
        <p:nvSpPr>
          <p:cNvPr id="3080" name="Oval 9"/>
          <p:cNvSpPr>
            <a:spLocks noChangeArrowheads="1"/>
          </p:cNvSpPr>
          <p:nvPr/>
        </p:nvSpPr>
        <p:spPr bwMode="auto">
          <a:xfrm>
            <a:off x="3851275" y="2492375"/>
            <a:ext cx="360363" cy="3603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000" b="1">
                <a:latin typeface="Arial" charset="0"/>
              </a:rPr>
              <a:t>9</a:t>
            </a:r>
            <a:endParaRPr lang="es-ES" altLang="es-AR" sz="2000" b="1">
              <a:latin typeface="Arial" charset="0"/>
            </a:endParaRPr>
          </a:p>
        </p:txBody>
      </p:sp>
      <p:sp>
        <p:nvSpPr>
          <p:cNvPr id="3081" name="Oval 10"/>
          <p:cNvSpPr>
            <a:spLocks noChangeArrowheads="1"/>
          </p:cNvSpPr>
          <p:nvPr/>
        </p:nvSpPr>
        <p:spPr bwMode="auto">
          <a:xfrm>
            <a:off x="3276600" y="2492375"/>
            <a:ext cx="360363" cy="3603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000" b="1">
                <a:latin typeface="Arial" charset="0"/>
              </a:rPr>
              <a:t>10</a:t>
            </a:r>
            <a:endParaRPr lang="es-ES" altLang="es-AR" sz="2000" b="1">
              <a:latin typeface="Arial" charset="0"/>
            </a:endParaRPr>
          </a:p>
        </p:txBody>
      </p:sp>
      <p:sp>
        <p:nvSpPr>
          <p:cNvPr id="3082" name="Oval 11"/>
          <p:cNvSpPr>
            <a:spLocks noChangeArrowheads="1"/>
          </p:cNvSpPr>
          <p:nvPr/>
        </p:nvSpPr>
        <p:spPr bwMode="auto">
          <a:xfrm>
            <a:off x="2771775" y="2492375"/>
            <a:ext cx="360363" cy="3603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000" b="1">
                <a:latin typeface="Arial" charset="0"/>
              </a:rPr>
              <a:t>11</a:t>
            </a:r>
            <a:endParaRPr lang="es-ES" altLang="es-AR" sz="2000" b="1">
              <a:latin typeface="Arial" charset="0"/>
            </a:endParaRPr>
          </a:p>
        </p:txBody>
      </p:sp>
      <p:sp>
        <p:nvSpPr>
          <p:cNvPr id="3083" name="Oval 12"/>
          <p:cNvSpPr>
            <a:spLocks noChangeArrowheads="1"/>
          </p:cNvSpPr>
          <p:nvPr/>
        </p:nvSpPr>
        <p:spPr bwMode="auto">
          <a:xfrm>
            <a:off x="2266950" y="2492375"/>
            <a:ext cx="360363" cy="3603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000" b="1">
                <a:latin typeface="Arial" charset="0"/>
              </a:rPr>
              <a:t>12</a:t>
            </a:r>
            <a:endParaRPr lang="es-ES" altLang="es-AR" sz="2000" b="1">
              <a:latin typeface="Arial" charset="0"/>
            </a:endParaRPr>
          </a:p>
        </p:txBody>
      </p:sp>
      <p:sp>
        <p:nvSpPr>
          <p:cNvPr id="3084" name="Oval 13"/>
          <p:cNvSpPr>
            <a:spLocks noChangeArrowheads="1"/>
          </p:cNvSpPr>
          <p:nvPr/>
        </p:nvSpPr>
        <p:spPr bwMode="auto">
          <a:xfrm>
            <a:off x="6011863" y="2492375"/>
            <a:ext cx="360362" cy="3603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000" b="1">
                <a:latin typeface="Arial" charset="0"/>
              </a:rPr>
              <a:t>5</a:t>
            </a:r>
            <a:endParaRPr lang="es-ES" altLang="es-AR" sz="2000" b="1">
              <a:latin typeface="Arial" charset="0"/>
            </a:endParaRPr>
          </a:p>
        </p:txBody>
      </p:sp>
      <p:sp>
        <p:nvSpPr>
          <p:cNvPr id="3085" name="Oval 14"/>
          <p:cNvSpPr>
            <a:spLocks noChangeArrowheads="1"/>
          </p:cNvSpPr>
          <p:nvPr/>
        </p:nvSpPr>
        <p:spPr bwMode="auto">
          <a:xfrm>
            <a:off x="5435600" y="2492375"/>
            <a:ext cx="360363" cy="3603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000" b="1">
                <a:latin typeface="Arial" charset="0"/>
              </a:rPr>
              <a:t>6</a:t>
            </a:r>
            <a:endParaRPr lang="es-ES" altLang="es-AR" sz="2000" b="1">
              <a:latin typeface="Arial" charset="0"/>
            </a:endParaRPr>
          </a:p>
        </p:txBody>
      </p:sp>
      <p:sp>
        <p:nvSpPr>
          <p:cNvPr id="3086" name="Oval 15"/>
          <p:cNvSpPr>
            <a:spLocks noChangeArrowheads="1"/>
          </p:cNvSpPr>
          <p:nvPr/>
        </p:nvSpPr>
        <p:spPr bwMode="auto">
          <a:xfrm>
            <a:off x="4932363" y="2492375"/>
            <a:ext cx="360362" cy="3603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000" b="1">
                <a:latin typeface="Arial" charset="0"/>
              </a:rPr>
              <a:t>7</a:t>
            </a:r>
            <a:endParaRPr lang="es-ES" altLang="es-AR" sz="2000" b="1">
              <a:latin typeface="Arial" charset="0"/>
            </a:endParaRPr>
          </a:p>
        </p:txBody>
      </p:sp>
      <p:sp>
        <p:nvSpPr>
          <p:cNvPr id="3087" name="Oval 16"/>
          <p:cNvSpPr>
            <a:spLocks noChangeArrowheads="1"/>
          </p:cNvSpPr>
          <p:nvPr/>
        </p:nvSpPr>
        <p:spPr bwMode="auto">
          <a:xfrm>
            <a:off x="4427538" y="2492375"/>
            <a:ext cx="360362" cy="3603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000" b="1">
                <a:latin typeface="Arial" charset="0"/>
              </a:rPr>
              <a:t>8</a:t>
            </a:r>
            <a:endParaRPr lang="es-ES" altLang="es-AR" sz="2000" b="1">
              <a:latin typeface="Arial" charset="0"/>
            </a:endParaRPr>
          </a:p>
        </p:txBody>
      </p:sp>
      <p:sp>
        <p:nvSpPr>
          <p:cNvPr id="3088" name="Oval 17"/>
          <p:cNvSpPr>
            <a:spLocks noChangeArrowheads="1"/>
          </p:cNvSpPr>
          <p:nvPr/>
        </p:nvSpPr>
        <p:spPr bwMode="auto">
          <a:xfrm>
            <a:off x="7596188" y="2492375"/>
            <a:ext cx="360362" cy="3603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000" b="1">
                <a:latin typeface="Arial" charset="0"/>
              </a:rPr>
              <a:t>2</a:t>
            </a:r>
            <a:endParaRPr lang="es-ES" altLang="es-AR" sz="2000" b="1">
              <a:latin typeface="Arial" charset="0"/>
            </a:endParaRPr>
          </a:p>
        </p:txBody>
      </p:sp>
      <p:sp>
        <p:nvSpPr>
          <p:cNvPr id="3089" name="Oval 18"/>
          <p:cNvSpPr>
            <a:spLocks noChangeArrowheads="1"/>
          </p:cNvSpPr>
          <p:nvPr/>
        </p:nvSpPr>
        <p:spPr bwMode="auto">
          <a:xfrm>
            <a:off x="7092950" y="2492375"/>
            <a:ext cx="360363" cy="3603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000" b="1">
                <a:latin typeface="Arial" charset="0"/>
              </a:rPr>
              <a:t>3</a:t>
            </a:r>
            <a:endParaRPr lang="es-ES" altLang="es-AR" sz="2000" b="1">
              <a:latin typeface="Arial" charset="0"/>
            </a:endParaRPr>
          </a:p>
        </p:txBody>
      </p:sp>
      <p:sp>
        <p:nvSpPr>
          <p:cNvPr id="3090" name="Oval 19"/>
          <p:cNvSpPr>
            <a:spLocks noChangeArrowheads="1"/>
          </p:cNvSpPr>
          <p:nvPr/>
        </p:nvSpPr>
        <p:spPr bwMode="auto">
          <a:xfrm>
            <a:off x="6516688" y="2492375"/>
            <a:ext cx="360362" cy="3603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000" b="1">
                <a:latin typeface="Arial" charset="0"/>
              </a:rPr>
              <a:t>4</a:t>
            </a:r>
            <a:endParaRPr lang="es-ES" altLang="es-AR" sz="2000" b="1">
              <a:latin typeface="Arial" charset="0"/>
            </a:endParaRPr>
          </a:p>
        </p:txBody>
      </p:sp>
      <p:sp>
        <p:nvSpPr>
          <p:cNvPr id="70679" name="Text Box 23"/>
          <p:cNvSpPr txBox="1">
            <a:spLocks noChangeArrowheads="1"/>
          </p:cNvSpPr>
          <p:nvPr/>
        </p:nvSpPr>
        <p:spPr bwMode="auto">
          <a:xfrm>
            <a:off x="2987675" y="4797425"/>
            <a:ext cx="2808288" cy="519113"/>
          </a:xfrm>
          <a:prstGeom prst="rect">
            <a:avLst/>
          </a:prstGeom>
          <a:solidFill>
            <a:srgbClr val="F7FD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_tradnl" altLang="es-AR" sz="2800" b="1">
                <a:latin typeface="Arial" charset="0"/>
              </a:rPr>
              <a:t>8 ACETIL-CoA</a:t>
            </a:r>
            <a:endParaRPr lang="es-ES" altLang="es-AR" sz="2800" b="1">
              <a:latin typeface="Arial" charset="0"/>
            </a:endParaRPr>
          </a:p>
        </p:txBody>
      </p:sp>
      <p:grpSp>
        <p:nvGrpSpPr>
          <p:cNvPr id="2" name="Group 43"/>
          <p:cNvGrpSpPr>
            <a:grpSpLocks/>
          </p:cNvGrpSpPr>
          <p:nvPr/>
        </p:nvGrpSpPr>
        <p:grpSpPr bwMode="auto">
          <a:xfrm>
            <a:off x="107950" y="3284538"/>
            <a:ext cx="8567738" cy="360362"/>
            <a:chOff x="68" y="2069"/>
            <a:chExt cx="5397" cy="227"/>
          </a:xfrm>
        </p:grpSpPr>
        <p:sp>
          <p:nvSpPr>
            <p:cNvPr id="3104" name="AutoShape 22"/>
            <p:cNvSpPr>
              <a:spLocks/>
            </p:cNvSpPr>
            <p:nvPr/>
          </p:nvSpPr>
          <p:spPr bwMode="auto">
            <a:xfrm rot="16200000" flipV="1">
              <a:off x="295" y="1888"/>
              <a:ext cx="181" cy="635"/>
            </a:xfrm>
            <a:prstGeom prst="leftBrace">
              <a:avLst>
                <a:gd name="adj1" fmla="val 29236"/>
                <a:gd name="adj2" fmla="val 50000"/>
              </a:avLst>
            </a:prstGeom>
            <a:noFill/>
            <a:ln w="3492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 b="1">
                <a:solidFill>
                  <a:srgbClr val="0064FF"/>
                </a:solidFill>
                <a:latin typeface="Arial" charset="0"/>
              </a:endParaRPr>
            </a:p>
          </p:txBody>
        </p:sp>
        <p:sp>
          <p:nvSpPr>
            <p:cNvPr id="3105" name="AutoShape 24"/>
            <p:cNvSpPr>
              <a:spLocks/>
            </p:cNvSpPr>
            <p:nvPr/>
          </p:nvSpPr>
          <p:spPr bwMode="auto">
            <a:xfrm rot="16200000" flipV="1">
              <a:off x="975" y="1842"/>
              <a:ext cx="181" cy="635"/>
            </a:xfrm>
            <a:prstGeom prst="leftBrace">
              <a:avLst>
                <a:gd name="adj1" fmla="val 29236"/>
                <a:gd name="adj2" fmla="val 50000"/>
              </a:avLst>
            </a:prstGeom>
            <a:noFill/>
            <a:ln w="3492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 b="1">
                <a:solidFill>
                  <a:srgbClr val="0064FF"/>
                </a:solidFill>
                <a:latin typeface="Arial" charset="0"/>
              </a:endParaRPr>
            </a:p>
          </p:txBody>
        </p:sp>
        <p:sp>
          <p:nvSpPr>
            <p:cNvPr id="3106" name="AutoShape 25"/>
            <p:cNvSpPr>
              <a:spLocks/>
            </p:cNvSpPr>
            <p:nvPr/>
          </p:nvSpPr>
          <p:spPr bwMode="auto">
            <a:xfrm rot="16200000" flipV="1">
              <a:off x="3016" y="1888"/>
              <a:ext cx="181" cy="635"/>
            </a:xfrm>
            <a:prstGeom prst="leftBrace">
              <a:avLst>
                <a:gd name="adj1" fmla="val 29236"/>
                <a:gd name="adj2" fmla="val 50000"/>
              </a:avLst>
            </a:prstGeom>
            <a:noFill/>
            <a:ln w="3492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 b="1">
                <a:solidFill>
                  <a:srgbClr val="0064FF"/>
                </a:solidFill>
                <a:latin typeface="Arial" charset="0"/>
              </a:endParaRPr>
            </a:p>
          </p:txBody>
        </p:sp>
        <p:sp>
          <p:nvSpPr>
            <p:cNvPr id="3107" name="AutoShape 26"/>
            <p:cNvSpPr>
              <a:spLocks/>
            </p:cNvSpPr>
            <p:nvPr/>
          </p:nvSpPr>
          <p:spPr bwMode="auto">
            <a:xfrm rot="16200000" flipV="1">
              <a:off x="3742" y="1888"/>
              <a:ext cx="181" cy="635"/>
            </a:xfrm>
            <a:prstGeom prst="leftBrace">
              <a:avLst>
                <a:gd name="adj1" fmla="val 29236"/>
                <a:gd name="adj2" fmla="val 50000"/>
              </a:avLst>
            </a:prstGeom>
            <a:noFill/>
            <a:ln w="3492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 b="1">
                <a:solidFill>
                  <a:srgbClr val="0064FF"/>
                </a:solidFill>
                <a:latin typeface="Arial" charset="0"/>
              </a:endParaRPr>
            </a:p>
          </p:txBody>
        </p:sp>
        <p:sp>
          <p:nvSpPr>
            <p:cNvPr id="3108" name="AutoShape 27"/>
            <p:cNvSpPr>
              <a:spLocks/>
            </p:cNvSpPr>
            <p:nvPr/>
          </p:nvSpPr>
          <p:spPr bwMode="auto">
            <a:xfrm rot="16200000" flipV="1">
              <a:off x="4377" y="1888"/>
              <a:ext cx="181" cy="635"/>
            </a:xfrm>
            <a:prstGeom prst="leftBrace">
              <a:avLst>
                <a:gd name="adj1" fmla="val 29236"/>
                <a:gd name="adj2" fmla="val 50000"/>
              </a:avLst>
            </a:prstGeom>
            <a:noFill/>
            <a:ln w="3492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 b="1">
                <a:solidFill>
                  <a:srgbClr val="0064FF"/>
                </a:solidFill>
                <a:latin typeface="Arial" charset="0"/>
              </a:endParaRPr>
            </a:p>
          </p:txBody>
        </p:sp>
        <p:sp>
          <p:nvSpPr>
            <p:cNvPr id="3109" name="AutoShape 28"/>
            <p:cNvSpPr>
              <a:spLocks/>
            </p:cNvSpPr>
            <p:nvPr/>
          </p:nvSpPr>
          <p:spPr bwMode="auto">
            <a:xfrm rot="16200000" flipV="1">
              <a:off x="5057" y="1842"/>
              <a:ext cx="181" cy="635"/>
            </a:xfrm>
            <a:prstGeom prst="leftBrace">
              <a:avLst>
                <a:gd name="adj1" fmla="val 29236"/>
                <a:gd name="adj2" fmla="val 50000"/>
              </a:avLst>
            </a:prstGeom>
            <a:noFill/>
            <a:ln w="3492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 b="1">
                <a:solidFill>
                  <a:srgbClr val="0064FF"/>
                </a:solidFill>
                <a:latin typeface="Arial" charset="0"/>
              </a:endParaRPr>
            </a:p>
          </p:txBody>
        </p:sp>
        <p:sp>
          <p:nvSpPr>
            <p:cNvPr id="3110" name="AutoShape 29"/>
            <p:cNvSpPr>
              <a:spLocks/>
            </p:cNvSpPr>
            <p:nvPr/>
          </p:nvSpPr>
          <p:spPr bwMode="auto">
            <a:xfrm rot="16200000" flipV="1">
              <a:off x="1656" y="1842"/>
              <a:ext cx="181" cy="635"/>
            </a:xfrm>
            <a:prstGeom prst="leftBrace">
              <a:avLst>
                <a:gd name="adj1" fmla="val 29236"/>
                <a:gd name="adj2" fmla="val 50000"/>
              </a:avLst>
            </a:prstGeom>
            <a:noFill/>
            <a:ln w="3492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 b="1">
                <a:solidFill>
                  <a:srgbClr val="0064FF"/>
                </a:solidFill>
                <a:latin typeface="Arial" charset="0"/>
              </a:endParaRPr>
            </a:p>
          </p:txBody>
        </p:sp>
        <p:sp>
          <p:nvSpPr>
            <p:cNvPr id="3111" name="AutoShape 30"/>
            <p:cNvSpPr>
              <a:spLocks/>
            </p:cNvSpPr>
            <p:nvPr/>
          </p:nvSpPr>
          <p:spPr bwMode="auto">
            <a:xfrm rot="16200000" flipV="1">
              <a:off x="2336" y="1842"/>
              <a:ext cx="181" cy="635"/>
            </a:xfrm>
            <a:prstGeom prst="leftBrace">
              <a:avLst>
                <a:gd name="adj1" fmla="val 29236"/>
                <a:gd name="adj2" fmla="val 50000"/>
              </a:avLst>
            </a:prstGeom>
            <a:noFill/>
            <a:ln w="3492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 b="1">
                <a:solidFill>
                  <a:srgbClr val="0064FF"/>
                </a:solidFill>
                <a:latin typeface="Arial" charset="0"/>
              </a:endParaRPr>
            </a:p>
          </p:txBody>
        </p:sp>
      </p:grpSp>
      <p:sp>
        <p:nvSpPr>
          <p:cNvPr id="70687" name="Line 31"/>
          <p:cNvSpPr>
            <a:spLocks noChangeShapeType="1"/>
          </p:cNvSpPr>
          <p:nvPr/>
        </p:nvSpPr>
        <p:spPr bwMode="auto">
          <a:xfrm>
            <a:off x="1835150" y="3789363"/>
            <a:ext cx="1152525" cy="863600"/>
          </a:xfrm>
          <a:prstGeom prst="line">
            <a:avLst/>
          </a:prstGeom>
          <a:noFill/>
          <a:ln w="3492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70688" name="Line 32"/>
          <p:cNvSpPr>
            <a:spLocks noChangeShapeType="1"/>
          </p:cNvSpPr>
          <p:nvPr/>
        </p:nvSpPr>
        <p:spPr bwMode="auto">
          <a:xfrm flipH="1">
            <a:off x="5795963" y="3716338"/>
            <a:ext cx="1223962" cy="1008062"/>
          </a:xfrm>
          <a:prstGeom prst="line">
            <a:avLst/>
          </a:prstGeom>
          <a:noFill/>
          <a:ln w="3492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70689" name="Line 33"/>
          <p:cNvSpPr>
            <a:spLocks noChangeShapeType="1"/>
          </p:cNvSpPr>
          <p:nvPr/>
        </p:nvSpPr>
        <p:spPr bwMode="auto">
          <a:xfrm flipH="1">
            <a:off x="6156325" y="3644900"/>
            <a:ext cx="1871663" cy="1368425"/>
          </a:xfrm>
          <a:prstGeom prst="line">
            <a:avLst/>
          </a:prstGeom>
          <a:noFill/>
          <a:ln w="3492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70690" name="Line 34"/>
          <p:cNvSpPr>
            <a:spLocks noChangeShapeType="1"/>
          </p:cNvSpPr>
          <p:nvPr/>
        </p:nvSpPr>
        <p:spPr bwMode="auto">
          <a:xfrm>
            <a:off x="2771775" y="3644900"/>
            <a:ext cx="863600" cy="936625"/>
          </a:xfrm>
          <a:prstGeom prst="line">
            <a:avLst/>
          </a:prstGeom>
          <a:noFill/>
          <a:ln w="3492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70691" name="Line 35"/>
          <p:cNvSpPr>
            <a:spLocks noChangeShapeType="1"/>
          </p:cNvSpPr>
          <p:nvPr/>
        </p:nvSpPr>
        <p:spPr bwMode="auto">
          <a:xfrm>
            <a:off x="4932363" y="3716338"/>
            <a:ext cx="0" cy="649287"/>
          </a:xfrm>
          <a:prstGeom prst="line">
            <a:avLst/>
          </a:prstGeom>
          <a:noFill/>
          <a:ln w="3492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70692" name="Line 36"/>
          <p:cNvSpPr>
            <a:spLocks noChangeShapeType="1"/>
          </p:cNvSpPr>
          <p:nvPr/>
        </p:nvSpPr>
        <p:spPr bwMode="auto">
          <a:xfrm>
            <a:off x="3851275" y="3644900"/>
            <a:ext cx="288925" cy="863600"/>
          </a:xfrm>
          <a:prstGeom prst="line">
            <a:avLst/>
          </a:prstGeom>
          <a:noFill/>
          <a:ln w="3492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70693" name="Line 37"/>
          <p:cNvSpPr>
            <a:spLocks noChangeShapeType="1"/>
          </p:cNvSpPr>
          <p:nvPr/>
        </p:nvSpPr>
        <p:spPr bwMode="auto">
          <a:xfrm flipH="1">
            <a:off x="5292725" y="3716338"/>
            <a:ext cx="792163" cy="792162"/>
          </a:xfrm>
          <a:prstGeom prst="line">
            <a:avLst/>
          </a:prstGeom>
          <a:noFill/>
          <a:ln w="3492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70695" name="Line 39"/>
          <p:cNvSpPr>
            <a:spLocks noChangeShapeType="1"/>
          </p:cNvSpPr>
          <p:nvPr/>
        </p:nvSpPr>
        <p:spPr bwMode="auto">
          <a:xfrm>
            <a:off x="755650" y="3716338"/>
            <a:ext cx="1728788" cy="1296987"/>
          </a:xfrm>
          <a:prstGeom prst="line">
            <a:avLst/>
          </a:prstGeom>
          <a:noFill/>
          <a:ln w="3492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53277" name="Text Box 40"/>
          <p:cNvSpPr txBox="1">
            <a:spLocks noChangeArrowheads="1"/>
          </p:cNvSpPr>
          <p:nvPr/>
        </p:nvSpPr>
        <p:spPr bwMode="auto">
          <a:xfrm>
            <a:off x="500063" y="0"/>
            <a:ext cx="8135937" cy="1570038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_tradnl" sz="3200" b="1" u="sng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DEGRADACIÓN DE ACIDOS GRASOS </a:t>
            </a:r>
            <a:r>
              <a:rPr lang="es-ES_tradnl" sz="3200" b="1" dirty="0">
                <a:solidFill>
                  <a:srgbClr val="C00000"/>
                </a:solidFill>
              </a:rPr>
              <a:t>Esquema general de la </a:t>
            </a:r>
            <a:r>
              <a:rPr lang="es-ES_tradnl" sz="3200" b="1" dirty="0">
                <a:solidFill>
                  <a:srgbClr val="C00000"/>
                </a:solidFill>
                <a:latin typeface="Symbol" pitchFamily="18" charset="2"/>
              </a:rPr>
              <a:t>b</a:t>
            </a:r>
            <a:r>
              <a:rPr lang="es-ES_tradnl" sz="3200" b="1" dirty="0">
                <a:solidFill>
                  <a:srgbClr val="C00000"/>
                </a:solidFill>
              </a:rPr>
              <a:t>-oxidación de Ac. Palmítico</a:t>
            </a:r>
            <a:endParaRPr lang="es-ES" sz="3200" b="1" dirty="0">
              <a:solidFill>
                <a:srgbClr val="C00000"/>
              </a:solidFill>
            </a:endParaRPr>
          </a:p>
        </p:txBody>
      </p:sp>
      <p:sp>
        <p:nvSpPr>
          <p:cNvPr id="70698" name="AutoShape 42"/>
          <p:cNvSpPr>
            <a:spLocks noChangeArrowheads="1"/>
          </p:cNvSpPr>
          <p:nvPr/>
        </p:nvSpPr>
        <p:spPr bwMode="auto">
          <a:xfrm rot="10800000">
            <a:off x="34925" y="5445125"/>
            <a:ext cx="8964613" cy="863600"/>
          </a:xfrm>
          <a:prstGeom prst="notchedRightArrow">
            <a:avLst>
              <a:gd name="adj1" fmla="val 13843"/>
              <a:gd name="adj2" fmla="val 126969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>
              <a:latin typeface="Arial" charset="0"/>
            </a:endParaRPr>
          </a:p>
        </p:txBody>
      </p:sp>
      <p:sp>
        <p:nvSpPr>
          <p:cNvPr id="40" name="39 CuadroTexto"/>
          <p:cNvSpPr txBox="1"/>
          <p:nvPr/>
        </p:nvSpPr>
        <p:spPr>
          <a:xfrm>
            <a:off x="6967538" y="1571625"/>
            <a:ext cx="2176462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Repasemos……</a:t>
            </a:r>
            <a:endParaRPr lang="es-AR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70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70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70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70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70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70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70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000"/>
                                        <p:tgtEl>
                                          <p:spTgt spid="70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70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0"/>
                                        <p:tgtEl>
                                          <p:spTgt spid="70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79" grpId="0" animBg="1"/>
      <p:bldP spid="70687" grpId="0" animBg="1"/>
      <p:bldP spid="70688" grpId="0" animBg="1"/>
      <p:bldP spid="70689" grpId="0" animBg="1"/>
      <p:bldP spid="70690" grpId="0" animBg="1"/>
      <p:bldP spid="70691" grpId="0" animBg="1"/>
      <p:bldP spid="70692" grpId="0" animBg="1"/>
      <p:bldP spid="70693" grpId="0" animBg="1"/>
      <p:bldP spid="70695" grpId="0" animBg="1"/>
      <p:bldP spid="7069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6 Marcador de número de diapositiva"/>
          <p:cNvSpPr txBox="1">
            <a:spLocks noGrp="1"/>
          </p:cNvSpPr>
          <p:nvPr/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r">
              <a:defRPr/>
            </a:pPr>
            <a:fld id="{1BE1F595-9ED7-4D58-8C3B-EA4538F9CA70}" type="slidenum">
              <a:rPr lang="es-ES" sz="1400">
                <a:latin typeface="+mn-lt"/>
                <a:cs typeface="+mn-cs"/>
              </a:rPr>
              <a:pPr algn="r">
                <a:defRPr/>
              </a:pPr>
              <a:t>20</a:t>
            </a:fld>
            <a:endParaRPr lang="es-ES" sz="1400">
              <a:latin typeface="+mn-lt"/>
              <a:cs typeface="+mn-cs"/>
            </a:endParaRPr>
          </a:p>
        </p:txBody>
      </p:sp>
      <p:sp>
        <p:nvSpPr>
          <p:cNvPr id="21507" name="Rectangle 3" descr="Rombos punteados"/>
          <p:cNvSpPr>
            <a:spLocks noChangeArrowheads="1"/>
          </p:cNvSpPr>
          <p:nvPr/>
        </p:nvSpPr>
        <p:spPr bwMode="auto">
          <a:xfrm>
            <a:off x="539750" y="1700213"/>
            <a:ext cx="8316913" cy="4392612"/>
          </a:xfrm>
          <a:prstGeom prst="rect">
            <a:avLst/>
          </a:prstGeom>
          <a:pattFill prst="dotDmnd">
            <a:fgClr>
              <a:srgbClr val="B9D4FF"/>
            </a:fgClr>
            <a:bgClr>
              <a:schemeClr val="bg1"/>
            </a:bgClr>
          </a:patt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s-ES" altLang="es-AR" sz="2800">
                <a:latin typeface="Arial" charset="0"/>
              </a:rPr>
              <a:t>Ocurre una carboxilación que utiliza </a:t>
            </a:r>
            <a:r>
              <a:rPr lang="es-ES" altLang="es-AR" sz="2800">
                <a:solidFill>
                  <a:srgbClr val="FF0000"/>
                </a:solidFill>
                <a:latin typeface="Arial" charset="0"/>
              </a:rPr>
              <a:t>HCO</a:t>
            </a:r>
            <a:r>
              <a:rPr lang="es-ES" altLang="es-AR" sz="2800" baseline="-25000">
                <a:solidFill>
                  <a:srgbClr val="FF0000"/>
                </a:solidFill>
                <a:latin typeface="Arial" charset="0"/>
              </a:rPr>
              <a:t>3</a:t>
            </a:r>
            <a:r>
              <a:rPr lang="es-ES" altLang="es-AR" sz="2800" baseline="30000">
                <a:solidFill>
                  <a:srgbClr val="FF0000"/>
                </a:solidFill>
                <a:latin typeface="Arial" charset="0"/>
              </a:rPr>
              <a:t>-</a:t>
            </a:r>
            <a:r>
              <a:rPr lang="es-ES" altLang="es-AR" sz="2800">
                <a:latin typeface="Arial" charset="0"/>
              </a:rPr>
              <a:t> como fuente de CO</a:t>
            </a:r>
            <a:r>
              <a:rPr lang="es-ES" altLang="es-AR" sz="2800" baseline="-25000">
                <a:latin typeface="Arial" charset="0"/>
              </a:rPr>
              <a:t>2</a:t>
            </a:r>
            <a:r>
              <a:rPr lang="es-ES" altLang="es-AR" sz="2800">
                <a:latin typeface="Arial" charset="0"/>
              </a:rPr>
              <a:t>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" altLang="es-AR" sz="2800">
              <a:latin typeface="Arial" charset="0"/>
            </a:endParaRP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s-ES" altLang="es-AR" sz="2800">
                <a:latin typeface="Arial" charset="0"/>
              </a:rPr>
              <a:t>Interviene la enzima </a:t>
            </a:r>
            <a:r>
              <a:rPr lang="es-ES" altLang="es-AR" sz="2800" i="1">
                <a:solidFill>
                  <a:srgbClr val="FF0000"/>
                </a:solidFill>
                <a:latin typeface="Arial" charset="0"/>
              </a:rPr>
              <a:t>acetil-CoA carboxilasa</a:t>
            </a:r>
            <a:r>
              <a:rPr lang="es-ES" altLang="es-AR" sz="280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s-ES" altLang="es-AR" sz="2800">
                <a:latin typeface="Arial" charset="0"/>
              </a:rPr>
              <a:t>que usa biotina como coenzima.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endParaRPr lang="es-ES" altLang="es-AR" sz="2800">
              <a:latin typeface="Arial" charset="0"/>
            </a:endParaRP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s-ES" altLang="es-AR" sz="2800">
                <a:latin typeface="Arial" charset="0"/>
              </a:rPr>
              <a:t>Es el principal </a:t>
            </a:r>
            <a:r>
              <a:rPr lang="es-ES" altLang="es-AR" sz="2800">
                <a:solidFill>
                  <a:srgbClr val="FF0000"/>
                </a:solidFill>
                <a:latin typeface="Arial" charset="0"/>
              </a:rPr>
              <a:t>sitio de regulación </a:t>
            </a:r>
            <a:r>
              <a:rPr lang="es-ES" altLang="es-AR" sz="2800">
                <a:latin typeface="Arial" charset="0"/>
              </a:rPr>
              <a:t>de la síntesis de ac. Grasos.</a:t>
            </a:r>
          </a:p>
        </p:txBody>
      </p:sp>
      <p:sp>
        <p:nvSpPr>
          <p:cNvPr id="21508" name="5 Rectángulo"/>
          <p:cNvSpPr>
            <a:spLocks noChangeArrowheads="1"/>
          </p:cNvSpPr>
          <p:nvPr/>
        </p:nvSpPr>
        <p:spPr bwMode="auto">
          <a:xfrm>
            <a:off x="1071563" y="357188"/>
            <a:ext cx="6929437" cy="1176337"/>
          </a:xfrm>
          <a:prstGeom prst="rect">
            <a:avLst/>
          </a:prstGeo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33400" indent="-5334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es-ES" altLang="es-AR" b="1">
                <a:latin typeface="Arial" charset="0"/>
              </a:rPr>
              <a:t>Etapa I) Formación de </a:t>
            </a:r>
            <a:r>
              <a:rPr lang="es-ES" altLang="es-AR" b="1">
                <a:solidFill>
                  <a:srgbClr val="0000CC"/>
                </a:solidFill>
                <a:latin typeface="Arial" charset="0"/>
              </a:rPr>
              <a:t>Malonil-CoA</a:t>
            </a:r>
          </a:p>
          <a:p>
            <a:pPr eaLnBrk="1" hangingPunct="1">
              <a:buClr>
                <a:schemeClr val="tx2"/>
              </a:buClr>
              <a:buSzPct val="75000"/>
              <a:buFont typeface="Wingdings" pitchFamily="2" charset="2"/>
              <a:buNone/>
            </a:pPr>
            <a:endParaRPr lang="es-ES" altLang="es-AR" b="1">
              <a:solidFill>
                <a:srgbClr val="0000CC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ChangeArrowheads="1"/>
          </p:cNvSpPr>
          <p:nvPr/>
        </p:nvSpPr>
        <p:spPr bwMode="auto">
          <a:xfrm>
            <a:off x="250825" y="260350"/>
            <a:ext cx="8229600" cy="1143000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2800" b="1">
                <a:solidFill>
                  <a:srgbClr val="C00000"/>
                </a:solidFill>
                <a:latin typeface="Arial" charset="0"/>
              </a:rPr>
              <a:t>REACCION Y REGULACIÓN DE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2800" b="1" i="1">
                <a:solidFill>
                  <a:srgbClr val="C00000"/>
                </a:solidFill>
                <a:latin typeface="Arial" charset="0"/>
              </a:rPr>
              <a:t>ACETIL-CoA CARBOXILASA</a:t>
            </a:r>
            <a:r>
              <a:rPr lang="es-ES" altLang="es-AR" sz="2800" b="1">
                <a:solidFill>
                  <a:srgbClr val="C00000"/>
                </a:solidFill>
                <a:latin typeface="Arial" charset="0"/>
              </a:rPr>
              <a:t> </a:t>
            </a:r>
          </a:p>
        </p:txBody>
      </p:sp>
      <p:sp>
        <p:nvSpPr>
          <p:cNvPr id="22531" name="Text Box 5"/>
          <p:cNvSpPr txBox="1">
            <a:spLocks noChangeArrowheads="1"/>
          </p:cNvSpPr>
          <p:nvPr/>
        </p:nvSpPr>
        <p:spPr bwMode="auto">
          <a:xfrm>
            <a:off x="539750" y="3933825"/>
            <a:ext cx="1446213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1800" b="1">
                <a:latin typeface="Arial" charset="0"/>
              </a:rPr>
              <a:t>Acetil-CoA</a:t>
            </a:r>
          </a:p>
        </p:txBody>
      </p:sp>
      <p:sp>
        <p:nvSpPr>
          <p:cNvPr id="22532" name="Text Box 6"/>
          <p:cNvSpPr txBox="1">
            <a:spLocks noChangeArrowheads="1"/>
          </p:cNvSpPr>
          <p:nvPr/>
        </p:nvSpPr>
        <p:spPr bwMode="auto">
          <a:xfrm>
            <a:off x="3203575" y="3284538"/>
            <a:ext cx="1655763" cy="717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AR" sz="2000" b="1" i="1">
                <a:solidFill>
                  <a:srgbClr val="FF3300"/>
                </a:solidFill>
                <a:latin typeface="Arial" charset="0"/>
              </a:rPr>
              <a:t>Acetil-CoA carboxilasa</a:t>
            </a:r>
          </a:p>
        </p:txBody>
      </p:sp>
      <p:sp>
        <p:nvSpPr>
          <p:cNvPr id="22533" name="Text Box 9"/>
          <p:cNvSpPr txBox="1">
            <a:spLocks noChangeArrowheads="1"/>
          </p:cNvSpPr>
          <p:nvPr/>
        </p:nvSpPr>
        <p:spPr bwMode="auto">
          <a:xfrm>
            <a:off x="6084888" y="4005263"/>
            <a:ext cx="1727200" cy="3762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1800" b="1">
                <a:latin typeface="Arial" charset="0"/>
              </a:rPr>
              <a:t>Malonil-CoA</a:t>
            </a:r>
          </a:p>
        </p:txBody>
      </p:sp>
      <p:sp>
        <p:nvSpPr>
          <p:cNvPr id="22534" name="Text Box 10"/>
          <p:cNvSpPr txBox="1">
            <a:spLocks noChangeArrowheads="1"/>
          </p:cNvSpPr>
          <p:nvPr/>
        </p:nvSpPr>
        <p:spPr bwMode="auto">
          <a:xfrm>
            <a:off x="323850" y="2852738"/>
            <a:ext cx="19446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s-ES_tradnl" altLang="es-AR" sz="1800">
              <a:latin typeface="Arial" charset="0"/>
            </a:endParaRPr>
          </a:p>
        </p:txBody>
      </p:sp>
      <p:pic>
        <p:nvPicPr>
          <p:cNvPr id="22535" name="Picture 11" descr="ACETCO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647"/>
          <a:stretch>
            <a:fillRect/>
          </a:stretch>
        </p:blipFill>
        <p:spPr bwMode="auto">
          <a:xfrm>
            <a:off x="250825" y="2565400"/>
            <a:ext cx="2011363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6" name="Line 12"/>
          <p:cNvSpPr>
            <a:spLocks noChangeShapeType="1"/>
          </p:cNvSpPr>
          <p:nvPr/>
        </p:nvSpPr>
        <p:spPr bwMode="auto">
          <a:xfrm>
            <a:off x="3276600" y="3284538"/>
            <a:ext cx="1946275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22537" name="AutoShape 14"/>
          <p:cNvSpPr>
            <a:spLocks noChangeArrowheads="1"/>
          </p:cNvSpPr>
          <p:nvPr/>
        </p:nvSpPr>
        <p:spPr bwMode="auto">
          <a:xfrm>
            <a:off x="3708400" y="3068638"/>
            <a:ext cx="792163" cy="215900"/>
          </a:xfrm>
          <a:prstGeom prst="curvedUpArrow">
            <a:avLst>
              <a:gd name="adj1" fmla="val 73382"/>
              <a:gd name="adj2" fmla="val 146765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>
              <a:latin typeface="Arial" charset="0"/>
            </a:endParaRPr>
          </a:p>
        </p:txBody>
      </p:sp>
      <p:sp>
        <p:nvSpPr>
          <p:cNvPr id="22538" name="Text Box 16"/>
          <p:cNvSpPr txBox="1">
            <a:spLocks noChangeArrowheads="1"/>
          </p:cNvSpPr>
          <p:nvPr/>
        </p:nvSpPr>
        <p:spPr bwMode="auto">
          <a:xfrm>
            <a:off x="1692275" y="3068638"/>
            <a:ext cx="5032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1800" b="1">
                <a:latin typeface="Arial" charset="0"/>
              </a:rPr>
              <a:t>+</a:t>
            </a:r>
          </a:p>
        </p:txBody>
      </p:sp>
      <p:grpSp>
        <p:nvGrpSpPr>
          <p:cNvPr id="22539" name="Group 20"/>
          <p:cNvGrpSpPr>
            <a:grpSpLocks/>
          </p:cNvGrpSpPr>
          <p:nvPr/>
        </p:nvGrpSpPr>
        <p:grpSpPr bwMode="auto">
          <a:xfrm>
            <a:off x="5292725" y="2276475"/>
            <a:ext cx="3959225" cy="1617663"/>
            <a:chOff x="3334" y="1434"/>
            <a:chExt cx="2494" cy="1019"/>
          </a:xfrm>
        </p:grpSpPr>
        <p:pic>
          <p:nvPicPr>
            <p:cNvPr id="22586" name="Picture 17" descr="MALONCOA"/>
            <p:cNvPicPr>
              <a:picLocks noChangeAspect="1" noChangeArrowheads="1"/>
            </p:cNvPicPr>
            <p:nvPr/>
          </p:nvPicPr>
          <p:blipFill>
            <a:blip r:embed="rId3">
              <a:lum bright="-18000" contras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7937" b="18489"/>
            <a:stretch>
              <a:fillRect/>
            </a:stretch>
          </p:blipFill>
          <p:spPr bwMode="auto">
            <a:xfrm>
              <a:off x="3334" y="1434"/>
              <a:ext cx="2178" cy="10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87" name="Text Box 19"/>
            <p:cNvSpPr txBox="1">
              <a:spLocks noChangeArrowheads="1"/>
            </p:cNvSpPr>
            <p:nvPr/>
          </p:nvSpPr>
          <p:spPr bwMode="auto">
            <a:xfrm>
              <a:off x="5329" y="1842"/>
              <a:ext cx="49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s-ES" altLang="es-AR" sz="1800" b="1">
                  <a:latin typeface="Arial" charset="0"/>
                </a:rPr>
                <a:t>+ H+</a:t>
              </a:r>
              <a:endParaRPr lang="es-ES" altLang="es-AR" sz="1800">
                <a:latin typeface="Arial" charset="0"/>
              </a:endParaRPr>
            </a:p>
          </p:txBody>
        </p:sp>
      </p:grpSp>
      <p:sp>
        <p:nvSpPr>
          <p:cNvPr id="22540" name="Text Box 22"/>
          <p:cNvSpPr txBox="1">
            <a:spLocks noChangeArrowheads="1"/>
          </p:cNvSpPr>
          <p:nvPr/>
        </p:nvSpPr>
        <p:spPr bwMode="auto">
          <a:xfrm>
            <a:off x="5219700" y="2349500"/>
            <a:ext cx="1368425" cy="160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s-ES" altLang="es-AR" sz="1800">
              <a:latin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s-ES" altLang="es-AR" sz="1800">
              <a:latin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s-ES" altLang="es-AR" sz="1800">
              <a:latin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s-ES" altLang="es-AR" sz="1800">
              <a:latin typeface="Arial" charset="0"/>
            </a:endParaRPr>
          </a:p>
        </p:txBody>
      </p:sp>
      <p:sp>
        <p:nvSpPr>
          <p:cNvPr id="22541" name="Text Box 24"/>
          <p:cNvSpPr txBox="1">
            <a:spLocks noChangeArrowheads="1"/>
          </p:cNvSpPr>
          <p:nvPr/>
        </p:nvSpPr>
        <p:spPr bwMode="auto">
          <a:xfrm>
            <a:off x="827088" y="5157788"/>
            <a:ext cx="1655762" cy="717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AR" sz="1800" b="1" i="1">
                <a:solidFill>
                  <a:srgbClr val="FF3300"/>
                </a:solidFill>
                <a:latin typeface="Arial" charset="0"/>
              </a:rPr>
              <a:t>Acetil-CoA carboxilasa</a:t>
            </a:r>
          </a:p>
        </p:txBody>
      </p:sp>
      <p:sp>
        <p:nvSpPr>
          <p:cNvPr id="22542" name="AutoShape 25"/>
          <p:cNvSpPr>
            <a:spLocks/>
          </p:cNvSpPr>
          <p:nvPr/>
        </p:nvSpPr>
        <p:spPr bwMode="auto">
          <a:xfrm>
            <a:off x="2843213" y="4581525"/>
            <a:ext cx="504825" cy="1871663"/>
          </a:xfrm>
          <a:prstGeom prst="leftBrace">
            <a:avLst>
              <a:gd name="adj1" fmla="val 3089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>
              <a:latin typeface="Arial" charset="0"/>
            </a:endParaRPr>
          </a:p>
        </p:txBody>
      </p:sp>
      <p:sp>
        <p:nvSpPr>
          <p:cNvPr id="22543" name="Text Box 26"/>
          <p:cNvSpPr txBox="1">
            <a:spLocks noChangeArrowheads="1"/>
          </p:cNvSpPr>
          <p:nvPr/>
        </p:nvSpPr>
        <p:spPr bwMode="auto">
          <a:xfrm>
            <a:off x="3390900" y="3929063"/>
            <a:ext cx="1416050" cy="738187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AR" sz="2400" b="1">
                <a:solidFill>
                  <a:srgbClr val="3366FF"/>
                </a:solidFill>
                <a:latin typeface="Arial" charset="0"/>
              </a:rPr>
              <a:t>Biotina </a:t>
            </a:r>
            <a:r>
              <a:rPr lang="es-ES" altLang="es-AR" sz="1800" b="1">
                <a:solidFill>
                  <a:srgbClr val="3366FF"/>
                </a:solidFill>
                <a:latin typeface="Arial" charset="0"/>
              </a:rPr>
              <a:t>(Vit B7)</a:t>
            </a:r>
          </a:p>
        </p:txBody>
      </p:sp>
      <p:sp>
        <p:nvSpPr>
          <p:cNvPr id="22544" name="Text Box 27"/>
          <p:cNvSpPr txBox="1">
            <a:spLocks noChangeArrowheads="1"/>
          </p:cNvSpPr>
          <p:nvPr/>
        </p:nvSpPr>
        <p:spPr bwMode="auto">
          <a:xfrm>
            <a:off x="3203575" y="5084763"/>
            <a:ext cx="1511300" cy="369887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AR" sz="1800" b="1">
                <a:latin typeface="Arial" charset="0"/>
              </a:rPr>
              <a:t>Monómero</a:t>
            </a:r>
          </a:p>
        </p:txBody>
      </p:sp>
      <p:sp>
        <p:nvSpPr>
          <p:cNvPr id="22545" name="Text Box 28"/>
          <p:cNvSpPr txBox="1">
            <a:spLocks noChangeArrowheads="1"/>
          </p:cNvSpPr>
          <p:nvPr/>
        </p:nvSpPr>
        <p:spPr bwMode="auto">
          <a:xfrm>
            <a:off x="6732588" y="5013325"/>
            <a:ext cx="2087562" cy="650875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AR" sz="1800" b="1">
                <a:latin typeface="Arial" charset="0"/>
              </a:rPr>
              <a:t>Forma filamentosa</a:t>
            </a:r>
          </a:p>
        </p:txBody>
      </p:sp>
      <p:sp>
        <p:nvSpPr>
          <p:cNvPr id="22546" name="Line 29"/>
          <p:cNvSpPr>
            <a:spLocks noChangeShapeType="1"/>
          </p:cNvSpPr>
          <p:nvPr/>
        </p:nvSpPr>
        <p:spPr bwMode="auto">
          <a:xfrm>
            <a:off x="4932363" y="5229225"/>
            <a:ext cx="1223962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22547" name="Oval 30"/>
          <p:cNvSpPr>
            <a:spLocks noChangeArrowheads="1"/>
          </p:cNvSpPr>
          <p:nvPr/>
        </p:nvSpPr>
        <p:spPr bwMode="auto">
          <a:xfrm>
            <a:off x="5003800" y="4652963"/>
            <a:ext cx="863600" cy="576262"/>
          </a:xfrm>
          <a:prstGeom prst="ellipse">
            <a:avLst/>
          </a:prstGeom>
          <a:noFill/>
          <a:ln w="25400">
            <a:solidFill>
              <a:srgbClr val="0000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800" b="1">
                <a:solidFill>
                  <a:srgbClr val="3333FF"/>
                </a:solidFill>
                <a:latin typeface="Arial" charset="0"/>
              </a:rPr>
              <a:t>Citrato</a:t>
            </a:r>
          </a:p>
        </p:txBody>
      </p:sp>
      <p:sp>
        <p:nvSpPr>
          <p:cNvPr id="22548" name="Oval 31"/>
          <p:cNvSpPr>
            <a:spLocks noChangeArrowheads="1"/>
          </p:cNvSpPr>
          <p:nvPr/>
        </p:nvSpPr>
        <p:spPr bwMode="auto">
          <a:xfrm>
            <a:off x="3348038" y="5516563"/>
            <a:ext cx="1223962" cy="576262"/>
          </a:xfrm>
          <a:prstGeom prst="ellipse">
            <a:avLst/>
          </a:prstGeom>
          <a:solidFill>
            <a:srgbClr val="F6FAA4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800" b="1">
                <a:solidFill>
                  <a:srgbClr val="FF3300"/>
                </a:solidFill>
                <a:latin typeface="Arial" charset="0"/>
              </a:rPr>
              <a:t>Inactiva</a:t>
            </a:r>
          </a:p>
        </p:txBody>
      </p:sp>
      <p:sp>
        <p:nvSpPr>
          <p:cNvPr id="22549" name="Oval 32"/>
          <p:cNvSpPr>
            <a:spLocks noChangeArrowheads="1"/>
          </p:cNvSpPr>
          <p:nvPr/>
        </p:nvSpPr>
        <p:spPr bwMode="auto">
          <a:xfrm>
            <a:off x="7308850" y="5661025"/>
            <a:ext cx="1223963" cy="576263"/>
          </a:xfrm>
          <a:prstGeom prst="ellipse">
            <a:avLst/>
          </a:prstGeom>
          <a:solidFill>
            <a:srgbClr val="F6FAA4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800" b="1">
                <a:solidFill>
                  <a:srgbClr val="FF3300"/>
                </a:solidFill>
                <a:latin typeface="Arial" charset="0"/>
              </a:rPr>
              <a:t>Activa</a:t>
            </a:r>
          </a:p>
        </p:txBody>
      </p:sp>
      <p:sp>
        <p:nvSpPr>
          <p:cNvPr id="22550" name="Line 33"/>
          <p:cNvSpPr>
            <a:spLocks noChangeShapeType="1"/>
          </p:cNvSpPr>
          <p:nvPr/>
        </p:nvSpPr>
        <p:spPr bwMode="auto">
          <a:xfrm flipH="1">
            <a:off x="5003800" y="5445125"/>
            <a:ext cx="1081088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22551" name="Oval 34"/>
          <p:cNvSpPr>
            <a:spLocks noChangeArrowheads="1"/>
          </p:cNvSpPr>
          <p:nvPr/>
        </p:nvSpPr>
        <p:spPr bwMode="auto">
          <a:xfrm>
            <a:off x="4859338" y="5516563"/>
            <a:ext cx="1871662" cy="792162"/>
          </a:xfrm>
          <a:prstGeom prst="ellipse">
            <a:avLst/>
          </a:prstGeom>
          <a:noFill/>
          <a:ln w="25400">
            <a:solidFill>
              <a:srgbClr val="0000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600" b="1">
                <a:solidFill>
                  <a:srgbClr val="3366FF"/>
                </a:solidFill>
                <a:latin typeface="Arial" charset="0"/>
              </a:rPr>
              <a:t>Ac.G. de cadena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600" b="1">
                <a:solidFill>
                  <a:srgbClr val="3366FF"/>
                </a:solidFill>
                <a:latin typeface="Arial" charset="0"/>
              </a:rPr>
              <a:t>larga</a:t>
            </a:r>
          </a:p>
        </p:txBody>
      </p:sp>
      <p:sp>
        <p:nvSpPr>
          <p:cNvPr id="142371" name="Rectangle 35"/>
          <p:cNvSpPr>
            <a:spLocks noChangeArrowheads="1"/>
          </p:cNvSpPr>
          <p:nvPr/>
        </p:nvSpPr>
        <p:spPr bwMode="auto">
          <a:xfrm>
            <a:off x="714375" y="4643438"/>
            <a:ext cx="8429625" cy="2214562"/>
          </a:xfrm>
          <a:prstGeom prst="rect">
            <a:avLst/>
          </a:prstGeom>
          <a:solidFill>
            <a:srgbClr val="EAEA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>
              <a:latin typeface="Arial" charset="0"/>
            </a:endParaRPr>
          </a:p>
        </p:txBody>
      </p:sp>
      <p:sp>
        <p:nvSpPr>
          <p:cNvPr id="22553" name="Text Box 13"/>
          <p:cNvSpPr txBox="1">
            <a:spLocks noChangeArrowheads="1"/>
          </p:cNvSpPr>
          <p:nvPr/>
        </p:nvSpPr>
        <p:spPr bwMode="auto">
          <a:xfrm>
            <a:off x="3203575" y="2636838"/>
            <a:ext cx="28082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2400" b="1">
                <a:latin typeface="Arial" charset="0"/>
              </a:rPr>
              <a:t>ATP      ADP + Pi </a:t>
            </a:r>
          </a:p>
        </p:txBody>
      </p:sp>
      <p:sp>
        <p:nvSpPr>
          <p:cNvPr id="22554" name="Text Box 7"/>
          <p:cNvSpPr txBox="1">
            <a:spLocks noChangeArrowheads="1"/>
          </p:cNvSpPr>
          <p:nvPr/>
        </p:nvSpPr>
        <p:spPr bwMode="auto">
          <a:xfrm>
            <a:off x="1979613" y="2852738"/>
            <a:ext cx="1223962" cy="519112"/>
          </a:xfrm>
          <a:prstGeom prst="rect">
            <a:avLst/>
          </a:prstGeom>
          <a:solidFill>
            <a:srgbClr val="F9FD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2800" b="1">
                <a:solidFill>
                  <a:srgbClr val="FF3300"/>
                </a:solidFill>
                <a:latin typeface="Arial" charset="0"/>
              </a:rPr>
              <a:t>HCO</a:t>
            </a:r>
            <a:r>
              <a:rPr lang="es-ES" altLang="es-AR" sz="2800" b="1" baseline="-25000">
                <a:solidFill>
                  <a:srgbClr val="FF3300"/>
                </a:solidFill>
                <a:latin typeface="Arial" charset="0"/>
              </a:rPr>
              <a:t>3</a:t>
            </a:r>
            <a:r>
              <a:rPr lang="es-ES" altLang="es-AR" sz="2800" b="1" baseline="30000">
                <a:solidFill>
                  <a:srgbClr val="FF3300"/>
                </a:solidFill>
                <a:latin typeface="Arial" charset="0"/>
              </a:rPr>
              <a:t>-</a:t>
            </a:r>
            <a:endParaRPr lang="es-ES" altLang="es-AR" sz="2800" b="1">
              <a:solidFill>
                <a:srgbClr val="FF3300"/>
              </a:solidFill>
              <a:latin typeface="Arial" charset="0"/>
            </a:endParaRPr>
          </a:p>
        </p:txBody>
      </p:sp>
      <p:grpSp>
        <p:nvGrpSpPr>
          <p:cNvPr id="3" name="Group 62"/>
          <p:cNvGrpSpPr>
            <a:grpSpLocks/>
          </p:cNvGrpSpPr>
          <p:nvPr/>
        </p:nvGrpSpPr>
        <p:grpSpPr bwMode="auto">
          <a:xfrm>
            <a:off x="3500438" y="5929313"/>
            <a:ext cx="1123950" cy="785812"/>
            <a:chOff x="1338" y="2943"/>
            <a:chExt cx="971" cy="543"/>
          </a:xfrm>
        </p:grpSpPr>
        <p:sp>
          <p:nvSpPr>
            <p:cNvPr id="22569" name="Text Box 26"/>
            <p:cNvSpPr txBox="1">
              <a:spLocks noChangeArrowheads="1"/>
            </p:cNvSpPr>
            <p:nvPr/>
          </p:nvSpPr>
          <p:spPr bwMode="auto">
            <a:xfrm>
              <a:off x="2154" y="3124"/>
              <a:ext cx="15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ES" altLang="es-AR" sz="1200" b="1">
                <a:latin typeface="Arial" charset="0"/>
              </a:endParaRPr>
            </a:p>
          </p:txBody>
        </p:sp>
        <p:grpSp>
          <p:nvGrpSpPr>
            <p:cNvPr id="22570" name="Group 29"/>
            <p:cNvGrpSpPr>
              <a:grpSpLocks/>
            </p:cNvGrpSpPr>
            <p:nvPr/>
          </p:nvGrpSpPr>
          <p:grpSpPr bwMode="auto">
            <a:xfrm>
              <a:off x="1338" y="3169"/>
              <a:ext cx="291" cy="135"/>
              <a:chOff x="1111" y="3294"/>
              <a:chExt cx="291" cy="135"/>
            </a:xfrm>
          </p:grpSpPr>
          <p:sp>
            <p:nvSpPr>
              <p:cNvPr id="22583" name="Oval 30"/>
              <p:cNvSpPr>
                <a:spLocks noChangeArrowheads="1"/>
              </p:cNvSpPr>
              <p:nvPr/>
            </p:nvSpPr>
            <p:spPr bwMode="auto">
              <a:xfrm>
                <a:off x="1111" y="3339"/>
                <a:ext cx="91" cy="90"/>
              </a:xfrm>
              <a:prstGeom prst="ellipse">
                <a:avLst/>
              </a:prstGeom>
              <a:solidFill>
                <a:srgbClr val="3333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s-AR" sz="1800">
                  <a:latin typeface="Arial" charset="0"/>
                </a:endParaRPr>
              </a:p>
            </p:txBody>
          </p:sp>
          <p:sp>
            <p:nvSpPr>
              <p:cNvPr id="22584" name="Text Box 31"/>
              <p:cNvSpPr txBox="1">
                <a:spLocks noChangeArrowheads="1"/>
              </p:cNvSpPr>
              <p:nvPr/>
            </p:nvSpPr>
            <p:spPr bwMode="auto">
              <a:xfrm>
                <a:off x="1247" y="3294"/>
                <a:ext cx="155" cy="1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s-ES" altLang="es-AR" sz="1200" b="1">
                    <a:latin typeface="Arial" charset="0"/>
                  </a:rPr>
                  <a:t>P</a:t>
                </a:r>
              </a:p>
            </p:txBody>
          </p:sp>
          <p:sp>
            <p:nvSpPr>
              <p:cNvPr id="22585" name="Line 32"/>
              <p:cNvSpPr>
                <a:spLocks noChangeShapeType="1"/>
              </p:cNvSpPr>
              <p:nvPr/>
            </p:nvSpPr>
            <p:spPr bwMode="auto">
              <a:xfrm>
                <a:off x="1202" y="3385"/>
                <a:ext cx="9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</p:grpSp>
        <p:grpSp>
          <p:nvGrpSpPr>
            <p:cNvPr id="22571" name="Group 33"/>
            <p:cNvGrpSpPr>
              <a:grpSpLocks/>
            </p:cNvGrpSpPr>
            <p:nvPr/>
          </p:nvGrpSpPr>
          <p:grpSpPr bwMode="auto">
            <a:xfrm>
              <a:off x="1610" y="3124"/>
              <a:ext cx="291" cy="135"/>
              <a:chOff x="1111" y="3294"/>
              <a:chExt cx="291" cy="135"/>
            </a:xfrm>
          </p:grpSpPr>
          <p:sp>
            <p:nvSpPr>
              <p:cNvPr id="22580" name="Oval 34"/>
              <p:cNvSpPr>
                <a:spLocks noChangeArrowheads="1"/>
              </p:cNvSpPr>
              <p:nvPr/>
            </p:nvSpPr>
            <p:spPr bwMode="auto">
              <a:xfrm>
                <a:off x="1111" y="3339"/>
                <a:ext cx="91" cy="90"/>
              </a:xfrm>
              <a:prstGeom prst="ellipse">
                <a:avLst/>
              </a:prstGeom>
              <a:solidFill>
                <a:srgbClr val="3333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s-AR" sz="1800">
                  <a:latin typeface="Arial" charset="0"/>
                </a:endParaRPr>
              </a:p>
            </p:txBody>
          </p:sp>
          <p:sp>
            <p:nvSpPr>
              <p:cNvPr id="22581" name="Text Box 35"/>
              <p:cNvSpPr txBox="1">
                <a:spLocks noChangeArrowheads="1"/>
              </p:cNvSpPr>
              <p:nvPr/>
            </p:nvSpPr>
            <p:spPr bwMode="auto">
              <a:xfrm>
                <a:off x="1247" y="3294"/>
                <a:ext cx="155" cy="1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s-ES" altLang="es-AR" sz="1200" b="1">
                    <a:latin typeface="Arial" charset="0"/>
                  </a:rPr>
                  <a:t>P</a:t>
                </a:r>
              </a:p>
            </p:txBody>
          </p:sp>
          <p:sp>
            <p:nvSpPr>
              <p:cNvPr id="22582" name="Line 36"/>
              <p:cNvSpPr>
                <a:spLocks noChangeShapeType="1"/>
              </p:cNvSpPr>
              <p:nvPr/>
            </p:nvSpPr>
            <p:spPr bwMode="auto">
              <a:xfrm>
                <a:off x="1202" y="3385"/>
                <a:ext cx="9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</p:grpSp>
        <p:grpSp>
          <p:nvGrpSpPr>
            <p:cNvPr id="22572" name="Group 37"/>
            <p:cNvGrpSpPr>
              <a:grpSpLocks/>
            </p:cNvGrpSpPr>
            <p:nvPr/>
          </p:nvGrpSpPr>
          <p:grpSpPr bwMode="auto">
            <a:xfrm>
              <a:off x="1700" y="3351"/>
              <a:ext cx="291" cy="135"/>
              <a:chOff x="1111" y="3294"/>
              <a:chExt cx="291" cy="135"/>
            </a:xfrm>
          </p:grpSpPr>
          <p:sp>
            <p:nvSpPr>
              <p:cNvPr id="22577" name="Oval 38"/>
              <p:cNvSpPr>
                <a:spLocks noChangeArrowheads="1"/>
              </p:cNvSpPr>
              <p:nvPr/>
            </p:nvSpPr>
            <p:spPr bwMode="auto">
              <a:xfrm>
                <a:off x="1111" y="3339"/>
                <a:ext cx="91" cy="90"/>
              </a:xfrm>
              <a:prstGeom prst="ellipse">
                <a:avLst/>
              </a:prstGeom>
              <a:solidFill>
                <a:srgbClr val="3333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s-AR" sz="1800">
                  <a:latin typeface="Arial" charset="0"/>
                </a:endParaRPr>
              </a:p>
            </p:txBody>
          </p:sp>
          <p:sp>
            <p:nvSpPr>
              <p:cNvPr id="22578" name="Text Box 39"/>
              <p:cNvSpPr txBox="1">
                <a:spLocks noChangeArrowheads="1"/>
              </p:cNvSpPr>
              <p:nvPr/>
            </p:nvSpPr>
            <p:spPr bwMode="auto">
              <a:xfrm>
                <a:off x="1247" y="3294"/>
                <a:ext cx="155" cy="1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s-ES" altLang="es-AR" sz="1200" b="1">
                    <a:latin typeface="Arial" charset="0"/>
                  </a:rPr>
                  <a:t>P</a:t>
                </a:r>
              </a:p>
            </p:txBody>
          </p:sp>
          <p:sp>
            <p:nvSpPr>
              <p:cNvPr id="22579" name="Line 40"/>
              <p:cNvSpPr>
                <a:spLocks noChangeShapeType="1"/>
              </p:cNvSpPr>
              <p:nvPr/>
            </p:nvSpPr>
            <p:spPr bwMode="auto">
              <a:xfrm>
                <a:off x="1202" y="3385"/>
                <a:ext cx="9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</p:grpSp>
        <p:grpSp>
          <p:nvGrpSpPr>
            <p:cNvPr id="22573" name="Group 45"/>
            <p:cNvGrpSpPr>
              <a:grpSpLocks/>
            </p:cNvGrpSpPr>
            <p:nvPr/>
          </p:nvGrpSpPr>
          <p:grpSpPr bwMode="auto">
            <a:xfrm>
              <a:off x="1474" y="2943"/>
              <a:ext cx="291" cy="135"/>
              <a:chOff x="1111" y="3294"/>
              <a:chExt cx="291" cy="135"/>
            </a:xfrm>
          </p:grpSpPr>
          <p:sp>
            <p:nvSpPr>
              <p:cNvPr id="22574" name="Oval 46"/>
              <p:cNvSpPr>
                <a:spLocks noChangeArrowheads="1"/>
              </p:cNvSpPr>
              <p:nvPr/>
            </p:nvSpPr>
            <p:spPr bwMode="auto">
              <a:xfrm>
                <a:off x="1111" y="3339"/>
                <a:ext cx="91" cy="90"/>
              </a:xfrm>
              <a:prstGeom prst="ellipse">
                <a:avLst/>
              </a:prstGeom>
              <a:solidFill>
                <a:srgbClr val="3333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s-AR" sz="1800">
                  <a:latin typeface="Arial" charset="0"/>
                </a:endParaRPr>
              </a:p>
            </p:txBody>
          </p:sp>
          <p:sp>
            <p:nvSpPr>
              <p:cNvPr id="22575" name="Text Box 47"/>
              <p:cNvSpPr txBox="1">
                <a:spLocks noChangeArrowheads="1"/>
              </p:cNvSpPr>
              <p:nvPr/>
            </p:nvSpPr>
            <p:spPr bwMode="auto">
              <a:xfrm>
                <a:off x="1247" y="3294"/>
                <a:ext cx="155" cy="1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s-ES" altLang="es-AR" sz="1200" b="1">
                    <a:latin typeface="Arial" charset="0"/>
                  </a:rPr>
                  <a:t>P</a:t>
                </a:r>
              </a:p>
            </p:txBody>
          </p:sp>
          <p:sp>
            <p:nvSpPr>
              <p:cNvPr id="22576" name="Line 48"/>
              <p:cNvSpPr>
                <a:spLocks noChangeShapeType="1"/>
              </p:cNvSpPr>
              <p:nvPr/>
            </p:nvSpPr>
            <p:spPr bwMode="auto">
              <a:xfrm>
                <a:off x="1202" y="3385"/>
                <a:ext cx="9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</p:grpSp>
      </p:grpSp>
      <p:grpSp>
        <p:nvGrpSpPr>
          <p:cNvPr id="8" name="Group 23"/>
          <p:cNvGrpSpPr>
            <a:grpSpLocks/>
          </p:cNvGrpSpPr>
          <p:nvPr/>
        </p:nvGrpSpPr>
        <p:grpSpPr bwMode="auto">
          <a:xfrm>
            <a:off x="6929438" y="6286500"/>
            <a:ext cx="1730375" cy="142875"/>
            <a:chOff x="2426" y="3475"/>
            <a:chExt cx="1090" cy="90"/>
          </a:xfrm>
        </p:grpSpPr>
        <p:sp>
          <p:nvSpPr>
            <p:cNvPr id="22557" name="Oval 11"/>
            <p:cNvSpPr>
              <a:spLocks noChangeArrowheads="1"/>
            </p:cNvSpPr>
            <p:nvPr/>
          </p:nvSpPr>
          <p:spPr bwMode="auto">
            <a:xfrm>
              <a:off x="2426" y="3475"/>
              <a:ext cx="91" cy="90"/>
            </a:xfrm>
            <a:prstGeom prst="ellipse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s-AR" sz="1800">
                <a:latin typeface="Arial" charset="0"/>
              </a:endParaRPr>
            </a:p>
          </p:txBody>
        </p:sp>
        <p:sp>
          <p:nvSpPr>
            <p:cNvPr id="22558" name="Oval 12"/>
            <p:cNvSpPr>
              <a:spLocks noChangeArrowheads="1"/>
            </p:cNvSpPr>
            <p:nvPr/>
          </p:nvSpPr>
          <p:spPr bwMode="auto">
            <a:xfrm>
              <a:off x="2517" y="3475"/>
              <a:ext cx="91" cy="90"/>
            </a:xfrm>
            <a:prstGeom prst="ellipse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s-AR" sz="1800">
                <a:latin typeface="Arial" charset="0"/>
              </a:endParaRPr>
            </a:p>
          </p:txBody>
        </p:sp>
        <p:sp>
          <p:nvSpPr>
            <p:cNvPr id="22559" name="Oval 13"/>
            <p:cNvSpPr>
              <a:spLocks noChangeArrowheads="1"/>
            </p:cNvSpPr>
            <p:nvPr/>
          </p:nvSpPr>
          <p:spPr bwMode="auto">
            <a:xfrm>
              <a:off x="2608" y="3475"/>
              <a:ext cx="91" cy="90"/>
            </a:xfrm>
            <a:prstGeom prst="ellipse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s-AR" sz="1800">
                <a:latin typeface="Arial" charset="0"/>
              </a:endParaRPr>
            </a:p>
          </p:txBody>
        </p:sp>
        <p:sp>
          <p:nvSpPr>
            <p:cNvPr id="22560" name="Oval 14"/>
            <p:cNvSpPr>
              <a:spLocks noChangeArrowheads="1"/>
            </p:cNvSpPr>
            <p:nvPr/>
          </p:nvSpPr>
          <p:spPr bwMode="auto">
            <a:xfrm>
              <a:off x="2699" y="3475"/>
              <a:ext cx="91" cy="90"/>
            </a:xfrm>
            <a:prstGeom prst="ellipse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s-AR" sz="1800">
                <a:latin typeface="Arial" charset="0"/>
              </a:endParaRPr>
            </a:p>
          </p:txBody>
        </p:sp>
        <p:sp>
          <p:nvSpPr>
            <p:cNvPr id="22561" name="Oval 15"/>
            <p:cNvSpPr>
              <a:spLocks noChangeArrowheads="1"/>
            </p:cNvSpPr>
            <p:nvPr/>
          </p:nvSpPr>
          <p:spPr bwMode="auto">
            <a:xfrm>
              <a:off x="2789" y="3475"/>
              <a:ext cx="91" cy="90"/>
            </a:xfrm>
            <a:prstGeom prst="ellipse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s-AR" sz="1800">
                <a:latin typeface="Arial" charset="0"/>
              </a:endParaRPr>
            </a:p>
          </p:txBody>
        </p:sp>
        <p:sp>
          <p:nvSpPr>
            <p:cNvPr id="22562" name="Oval 16"/>
            <p:cNvSpPr>
              <a:spLocks noChangeArrowheads="1"/>
            </p:cNvSpPr>
            <p:nvPr/>
          </p:nvSpPr>
          <p:spPr bwMode="auto">
            <a:xfrm>
              <a:off x="2880" y="3475"/>
              <a:ext cx="91" cy="90"/>
            </a:xfrm>
            <a:prstGeom prst="ellipse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s-AR" sz="1800">
                <a:latin typeface="Arial" charset="0"/>
              </a:endParaRPr>
            </a:p>
          </p:txBody>
        </p:sp>
        <p:sp>
          <p:nvSpPr>
            <p:cNvPr id="22563" name="Oval 17"/>
            <p:cNvSpPr>
              <a:spLocks noChangeArrowheads="1"/>
            </p:cNvSpPr>
            <p:nvPr/>
          </p:nvSpPr>
          <p:spPr bwMode="auto">
            <a:xfrm>
              <a:off x="2971" y="3475"/>
              <a:ext cx="91" cy="90"/>
            </a:xfrm>
            <a:prstGeom prst="ellipse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s-AR" sz="1800">
                <a:latin typeface="Arial" charset="0"/>
              </a:endParaRPr>
            </a:p>
          </p:txBody>
        </p:sp>
        <p:sp>
          <p:nvSpPr>
            <p:cNvPr id="22564" name="Oval 18"/>
            <p:cNvSpPr>
              <a:spLocks noChangeArrowheads="1"/>
            </p:cNvSpPr>
            <p:nvPr/>
          </p:nvSpPr>
          <p:spPr bwMode="auto">
            <a:xfrm>
              <a:off x="3062" y="3475"/>
              <a:ext cx="91" cy="90"/>
            </a:xfrm>
            <a:prstGeom prst="ellipse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s-AR" sz="1800">
                <a:latin typeface="Arial" charset="0"/>
              </a:endParaRPr>
            </a:p>
          </p:txBody>
        </p:sp>
        <p:sp>
          <p:nvSpPr>
            <p:cNvPr id="22565" name="Oval 19"/>
            <p:cNvSpPr>
              <a:spLocks noChangeArrowheads="1"/>
            </p:cNvSpPr>
            <p:nvPr/>
          </p:nvSpPr>
          <p:spPr bwMode="auto">
            <a:xfrm>
              <a:off x="3152" y="3475"/>
              <a:ext cx="91" cy="90"/>
            </a:xfrm>
            <a:prstGeom prst="ellipse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s-AR" sz="1800">
                <a:latin typeface="Arial" charset="0"/>
              </a:endParaRPr>
            </a:p>
          </p:txBody>
        </p:sp>
        <p:sp>
          <p:nvSpPr>
            <p:cNvPr id="22566" name="Oval 20"/>
            <p:cNvSpPr>
              <a:spLocks noChangeArrowheads="1"/>
            </p:cNvSpPr>
            <p:nvPr/>
          </p:nvSpPr>
          <p:spPr bwMode="auto">
            <a:xfrm>
              <a:off x="3243" y="3475"/>
              <a:ext cx="91" cy="90"/>
            </a:xfrm>
            <a:prstGeom prst="ellipse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s-AR" sz="1800">
                <a:latin typeface="Arial" charset="0"/>
              </a:endParaRPr>
            </a:p>
          </p:txBody>
        </p:sp>
        <p:sp>
          <p:nvSpPr>
            <p:cNvPr id="22567" name="Oval 21"/>
            <p:cNvSpPr>
              <a:spLocks noChangeArrowheads="1"/>
            </p:cNvSpPr>
            <p:nvPr/>
          </p:nvSpPr>
          <p:spPr bwMode="auto">
            <a:xfrm>
              <a:off x="3334" y="3475"/>
              <a:ext cx="91" cy="90"/>
            </a:xfrm>
            <a:prstGeom prst="ellipse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s-AR" sz="1800">
                <a:latin typeface="Arial" charset="0"/>
              </a:endParaRPr>
            </a:p>
          </p:txBody>
        </p:sp>
        <p:sp>
          <p:nvSpPr>
            <p:cNvPr id="22568" name="Oval 22"/>
            <p:cNvSpPr>
              <a:spLocks noChangeArrowheads="1"/>
            </p:cNvSpPr>
            <p:nvPr/>
          </p:nvSpPr>
          <p:spPr bwMode="auto">
            <a:xfrm>
              <a:off x="3425" y="3475"/>
              <a:ext cx="91" cy="90"/>
            </a:xfrm>
            <a:prstGeom prst="ellipse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s-AR" sz="1800"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1423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7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4" name="Text Box 4" descr="Rombos punteados"/>
          <p:cNvSpPr txBox="1">
            <a:spLocks noChangeArrowheads="1"/>
          </p:cNvSpPr>
          <p:nvPr/>
        </p:nvSpPr>
        <p:spPr bwMode="auto">
          <a:xfrm>
            <a:off x="0" y="5661025"/>
            <a:ext cx="9072563" cy="955675"/>
          </a:xfrm>
          <a:prstGeom prst="rect">
            <a:avLst/>
          </a:prstGeom>
          <a:pattFill prst="dotDmnd">
            <a:fgClr>
              <a:srgbClr val="B9D4FF"/>
            </a:fgClr>
            <a:bgClr>
              <a:srgbClr val="FFFFFF"/>
            </a:bgClr>
          </a:patt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AR" sz="2800" b="1">
                <a:latin typeface="Arial" charset="0"/>
              </a:rPr>
              <a:t>Los C15 y C16 del Ac.Palmítico provienen de </a:t>
            </a:r>
            <a:r>
              <a:rPr lang="es-ES" altLang="es-AR" sz="2800" b="1" u="sng">
                <a:latin typeface="Arial" charset="0"/>
              </a:rPr>
              <a:t>ACETIL-CoA</a:t>
            </a:r>
            <a:r>
              <a:rPr lang="es-ES" altLang="es-AR" sz="2800" b="1">
                <a:latin typeface="Arial" charset="0"/>
              </a:rPr>
              <a:t> y los restantes de </a:t>
            </a:r>
            <a:r>
              <a:rPr lang="es-ES" altLang="es-AR" sz="2800" b="1" u="sng">
                <a:latin typeface="Arial" charset="0"/>
              </a:rPr>
              <a:t>MALONIL-CoA</a:t>
            </a:r>
          </a:p>
        </p:txBody>
      </p:sp>
      <p:sp>
        <p:nvSpPr>
          <p:cNvPr id="23555" name="Text Box 5"/>
          <p:cNvSpPr txBox="1">
            <a:spLocks noChangeArrowheads="1"/>
          </p:cNvSpPr>
          <p:nvPr/>
        </p:nvSpPr>
        <p:spPr bwMode="auto">
          <a:xfrm>
            <a:off x="0" y="2924175"/>
            <a:ext cx="9144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_tradnl" altLang="es-AR" sz="2000" b="1">
                <a:latin typeface="Arial" charset="0"/>
              </a:rPr>
              <a:t>CH</a:t>
            </a:r>
            <a:r>
              <a:rPr lang="es-ES_tradnl" altLang="es-AR" sz="2000" b="1" baseline="-25000">
                <a:latin typeface="Arial" charset="0"/>
              </a:rPr>
              <a:t>3</a:t>
            </a:r>
            <a:r>
              <a:rPr lang="es-ES_tradnl" altLang="es-AR" sz="2000" b="1">
                <a:latin typeface="Arial" charset="0"/>
              </a:rPr>
              <a:t>-CH</a:t>
            </a:r>
            <a:r>
              <a:rPr lang="es-ES_tradnl" altLang="es-AR" sz="2000" b="1" baseline="-25000">
                <a:latin typeface="Arial" charset="0"/>
              </a:rPr>
              <a:t>2</a:t>
            </a:r>
            <a:r>
              <a:rPr lang="es-ES_tradnl" altLang="es-AR" sz="2000" b="1">
                <a:latin typeface="Arial" charset="0"/>
              </a:rPr>
              <a:t>-CH</a:t>
            </a:r>
            <a:r>
              <a:rPr lang="es-ES_tradnl" altLang="es-AR" sz="2000" b="1" baseline="-25000">
                <a:latin typeface="Arial" charset="0"/>
              </a:rPr>
              <a:t>2</a:t>
            </a:r>
            <a:r>
              <a:rPr lang="es-ES_tradnl" altLang="es-AR" sz="2000" b="1">
                <a:latin typeface="Arial" charset="0"/>
              </a:rPr>
              <a:t>-CH</a:t>
            </a:r>
            <a:r>
              <a:rPr lang="es-ES_tradnl" altLang="es-AR" sz="2000" b="1" baseline="-25000">
                <a:latin typeface="Arial" charset="0"/>
              </a:rPr>
              <a:t>2</a:t>
            </a:r>
            <a:r>
              <a:rPr lang="es-ES_tradnl" altLang="es-AR" sz="2000" b="1">
                <a:latin typeface="Arial" charset="0"/>
              </a:rPr>
              <a:t>-CH</a:t>
            </a:r>
            <a:r>
              <a:rPr lang="es-ES_tradnl" altLang="es-AR" sz="2000" b="1" baseline="-25000">
                <a:latin typeface="Arial" charset="0"/>
              </a:rPr>
              <a:t>2</a:t>
            </a:r>
            <a:r>
              <a:rPr lang="es-ES_tradnl" altLang="es-AR" sz="2000" b="1">
                <a:latin typeface="Arial" charset="0"/>
              </a:rPr>
              <a:t>-CH</a:t>
            </a:r>
            <a:r>
              <a:rPr lang="es-ES_tradnl" altLang="es-AR" sz="2000" b="1" baseline="-25000">
                <a:latin typeface="Arial" charset="0"/>
              </a:rPr>
              <a:t>2</a:t>
            </a:r>
            <a:r>
              <a:rPr lang="es-ES_tradnl" altLang="es-AR" sz="2000" b="1">
                <a:latin typeface="Arial" charset="0"/>
              </a:rPr>
              <a:t>-CH</a:t>
            </a:r>
            <a:r>
              <a:rPr lang="es-ES_tradnl" altLang="es-AR" sz="2000" b="1" baseline="-25000">
                <a:latin typeface="Arial" charset="0"/>
              </a:rPr>
              <a:t>2</a:t>
            </a:r>
            <a:r>
              <a:rPr lang="es-ES_tradnl" altLang="es-AR" sz="2000" b="1">
                <a:latin typeface="Arial" charset="0"/>
              </a:rPr>
              <a:t>-CH</a:t>
            </a:r>
            <a:r>
              <a:rPr lang="es-ES_tradnl" altLang="es-AR" sz="2000" b="1" baseline="-25000">
                <a:latin typeface="Arial" charset="0"/>
              </a:rPr>
              <a:t>2</a:t>
            </a:r>
            <a:r>
              <a:rPr lang="es-ES_tradnl" altLang="es-AR" sz="2000" b="1">
                <a:latin typeface="Arial" charset="0"/>
              </a:rPr>
              <a:t>-CH</a:t>
            </a:r>
            <a:r>
              <a:rPr lang="es-ES_tradnl" altLang="es-AR" sz="2000" b="1" baseline="-25000">
                <a:latin typeface="Arial" charset="0"/>
              </a:rPr>
              <a:t>2</a:t>
            </a:r>
            <a:r>
              <a:rPr lang="es-ES_tradnl" altLang="es-AR" sz="2000" b="1">
                <a:latin typeface="Arial" charset="0"/>
              </a:rPr>
              <a:t>-CH</a:t>
            </a:r>
            <a:r>
              <a:rPr lang="es-ES_tradnl" altLang="es-AR" sz="2000" b="1" baseline="-25000">
                <a:latin typeface="Arial" charset="0"/>
              </a:rPr>
              <a:t>2</a:t>
            </a:r>
            <a:r>
              <a:rPr lang="es-ES_tradnl" altLang="es-AR" sz="2000" b="1">
                <a:latin typeface="Arial" charset="0"/>
              </a:rPr>
              <a:t>-CH</a:t>
            </a:r>
            <a:r>
              <a:rPr lang="es-ES_tradnl" altLang="es-AR" sz="2000" b="1" baseline="-25000">
                <a:latin typeface="Arial" charset="0"/>
              </a:rPr>
              <a:t>2</a:t>
            </a:r>
            <a:r>
              <a:rPr lang="es-ES_tradnl" altLang="es-AR" sz="2000" b="1">
                <a:latin typeface="Arial" charset="0"/>
              </a:rPr>
              <a:t>-CH</a:t>
            </a:r>
            <a:r>
              <a:rPr lang="es-ES_tradnl" altLang="es-AR" sz="2000" b="1" baseline="-25000">
                <a:latin typeface="Arial" charset="0"/>
              </a:rPr>
              <a:t>2</a:t>
            </a:r>
            <a:r>
              <a:rPr lang="es-ES_tradnl" altLang="es-AR" sz="2000" b="1">
                <a:latin typeface="Arial" charset="0"/>
              </a:rPr>
              <a:t>-CH</a:t>
            </a:r>
            <a:r>
              <a:rPr lang="es-ES_tradnl" altLang="es-AR" sz="2000" b="1" baseline="-25000">
                <a:latin typeface="Arial" charset="0"/>
              </a:rPr>
              <a:t>2</a:t>
            </a:r>
            <a:r>
              <a:rPr lang="es-ES_tradnl" altLang="es-AR" sz="2000" b="1">
                <a:latin typeface="Arial" charset="0"/>
              </a:rPr>
              <a:t>-CH</a:t>
            </a:r>
            <a:r>
              <a:rPr lang="es-ES_tradnl" altLang="es-AR" sz="2000" b="1" baseline="-25000">
                <a:latin typeface="Arial" charset="0"/>
              </a:rPr>
              <a:t>2</a:t>
            </a:r>
            <a:r>
              <a:rPr lang="es-ES_tradnl" altLang="es-AR" sz="2000" b="1">
                <a:latin typeface="Arial" charset="0"/>
              </a:rPr>
              <a:t>-CH</a:t>
            </a:r>
            <a:r>
              <a:rPr lang="es-ES_tradnl" altLang="es-AR" sz="2000" b="1" baseline="-25000">
                <a:latin typeface="Arial" charset="0"/>
              </a:rPr>
              <a:t>2</a:t>
            </a:r>
            <a:r>
              <a:rPr lang="es-ES_tradnl" altLang="es-AR" sz="2000" b="1">
                <a:latin typeface="Arial" charset="0"/>
              </a:rPr>
              <a:t>-COOH</a:t>
            </a:r>
            <a:endParaRPr lang="es-ES" altLang="es-AR" sz="2000" b="1">
              <a:latin typeface="Arial" charset="0"/>
            </a:endParaRPr>
          </a:p>
        </p:txBody>
      </p:sp>
      <p:sp>
        <p:nvSpPr>
          <p:cNvPr id="23556" name="Oval 6"/>
          <p:cNvSpPr>
            <a:spLocks noChangeArrowheads="1"/>
          </p:cNvSpPr>
          <p:nvPr/>
        </p:nvSpPr>
        <p:spPr bwMode="auto">
          <a:xfrm>
            <a:off x="8172450" y="2492375"/>
            <a:ext cx="360363" cy="3603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000" b="1">
                <a:latin typeface="Arial" charset="0"/>
              </a:rPr>
              <a:t>1</a:t>
            </a:r>
            <a:endParaRPr lang="es-ES" altLang="es-AR" sz="2000" b="1">
              <a:latin typeface="Arial" charset="0"/>
            </a:endParaRPr>
          </a:p>
        </p:txBody>
      </p:sp>
      <p:sp>
        <p:nvSpPr>
          <p:cNvPr id="23557" name="Oval 7"/>
          <p:cNvSpPr>
            <a:spLocks noChangeArrowheads="1"/>
          </p:cNvSpPr>
          <p:nvPr/>
        </p:nvSpPr>
        <p:spPr bwMode="auto">
          <a:xfrm>
            <a:off x="1692275" y="2492375"/>
            <a:ext cx="360363" cy="3603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000" b="1">
                <a:latin typeface="Arial" charset="0"/>
              </a:rPr>
              <a:t>13</a:t>
            </a:r>
            <a:endParaRPr lang="es-ES" altLang="es-AR" sz="2000" b="1">
              <a:latin typeface="Arial" charset="0"/>
            </a:endParaRPr>
          </a:p>
        </p:txBody>
      </p:sp>
      <p:sp>
        <p:nvSpPr>
          <p:cNvPr id="23558" name="Oval 8"/>
          <p:cNvSpPr>
            <a:spLocks noChangeArrowheads="1"/>
          </p:cNvSpPr>
          <p:nvPr/>
        </p:nvSpPr>
        <p:spPr bwMode="auto">
          <a:xfrm>
            <a:off x="1042988" y="2492375"/>
            <a:ext cx="360362" cy="3603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000" b="1">
                <a:latin typeface="Arial" charset="0"/>
              </a:rPr>
              <a:t>14</a:t>
            </a:r>
            <a:endParaRPr lang="es-ES" altLang="es-AR" sz="2000" b="1">
              <a:latin typeface="Arial" charset="0"/>
            </a:endParaRPr>
          </a:p>
        </p:txBody>
      </p:sp>
      <p:sp>
        <p:nvSpPr>
          <p:cNvPr id="23559" name="Oval 9"/>
          <p:cNvSpPr>
            <a:spLocks noChangeArrowheads="1"/>
          </p:cNvSpPr>
          <p:nvPr/>
        </p:nvSpPr>
        <p:spPr bwMode="auto">
          <a:xfrm>
            <a:off x="539750" y="2420938"/>
            <a:ext cx="360363" cy="360362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000" b="1">
                <a:latin typeface="Arial" charset="0"/>
              </a:rPr>
              <a:t>15</a:t>
            </a:r>
            <a:endParaRPr lang="es-ES" altLang="es-AR" sz="2000" b="1">
              <a:latin typeface="Arial" charset="0"/>
            </a:endParaRPr>
          </a:p>
        </p:txBody>
      </p:sp>
      <p:sp>
        <p:nvSpPr>
          <p:cNvPr id="23560" name="Oval 10"/>
          <p:cNvSpPr>
            <a:spLocks noChangeArrowheads="1"/>
          </p:cNvSpPr>
          <p:nvPr/>
        </p:nvSpPr>
        <p:spPr bwMode="auto">
          <a:xfrm>
            <a:off x="34925" y="2420938"/>
            <a:ext cx="360363" cy="360362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000" b="1">
                <a:latin typeface="Arial" charset="0"/>
              </a:rPr>
              <a:t>16</a:t>
            </a:r>
            <a:endParaRPr lang="es-ES" altLang="es-AR" sz="2000" b="1">
              <a:latin typeface="Arial" charset="0"/>
            </a:endParaRPr>
          </a:p>
        </p:txBody>
      </p:sp>
      <p:sp>
        <p:nvSpPr>
          <p:cNvPr id="23561" name="Oval 11"/>
          <p:cNvSpPr>
            <a:spLocks noChangeArrowheads="1"/>
          </p:cNvSpPr>
          <p:nvPr/>
        </p:nvSpPr>
        <p:spPr bwMode="auto">
          <a:xfrm>
            <a:off x="3851275" y="2492375"/>
            <a:ext cx="360363" cy="3603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000" b="1">
                <a:latin typeface="Arial" charset="0"/>
              </a:rPr>
              <a:t>9</a:t>
            </a:r>
            <a:endParaRPr lang="es-ES" altLang="es-AR" sz="2000" b="1">
              <a:latin typeface="Arial" charset="0"/>
            </a:endParaRPr>
          </a:p>
        </p:txBody>
      </p:sp>
      <p:sp>
        <p:nvSpPr>
          <p:cNvPr id="23562" name="Oval 12"/>
          <p:cNvSpPr>
            <a:spLocks noChangeArrowheads="1"/>
          </p:cNvSpPr>
          <p:nvPr/>
        </p:nvSpPr>
        <p:spPr bwMode="auto">
          <a:xfrm>
            <a:off x="3276600" y="2492375"/>
            <a:ext cx="360363" cy="3603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000" b="1">
                <a:latin typeface="Arial" charset="0"/>
              </a:rPr>
              <a:t>10</a:t>
            </a:r>
            <a:endParaRPr lang="es-ES" altLang="es-AR" sz="2000" b="1">
              <a:latin typeface="Arial" charset="0"/>
            </a:endParaRPr>
          </a:p>
        </p:txBody>
      </p:sp>
      <p:sp>
        <p:nvSpPr>
          <p:cNvPr id="23563" name="Oval 13"/>
          <p:cNvSpPr>
            <a:spLocks noChangeArrowheads="1"/>
          </p:cNvSpPr>
          <p:nvPr/>
        </p:nvSpPr>
        <p:spPr bwMode="auto">
          <a:xfrm>
            <a:off x="2771775" y="2492375"/>
            <a:ext cx="360363" cy="3603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000" b="1">
                <a:latin typeface="Arial" charset="0"/>
              </a:rPr>
              <a:t>11</a:t>
            </a:r>
            <a:endParaRPr lang="es-ES" altLang="es-AR" sz="2000" b="1">
              <a:latin typeface="Arial" charset="0"/>
            </a:endParaRPr>
          </a:p>
        </p:txBody>
      </p:sp>
      <p:sp>
        <p:nvSpPr>
          <p:cNvPr id="23564" name="Oval 14"/>
          <p:cNvSpPr>
            <a:spLocks noChangeArrowheads="1"/>
          </p:cNvSpPr>
          <p:nvPr/>
        </p:nvSpPr>
        <p:spPr bwMode="auto">
          <a:xfrm>
            <a:off x="2266950" y="2492375"/>
            <a:ext cx="360363" cy="3603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000" b="1">
                <a:latin typeface="Arial" charset="0"/>
              </a:rPr>
              <a:t>12</a:t>
            </a:r>
            <a:endParaRPr lang="es-ES" altLang="es-AR" sz="2000" b="1">
              <a:latin typeface="Arial" charset="0"/>
            </a:endParaRPr>
          </a:p>
        </p:txBody>
      </p:sp>
      <p:sp>
        <p:nvSpPr>
          <p:cNvPr id="23565" name="Oval 15"/>
          <p:cNvSpPr>
            <a:spLocks noChangeArrowheads="1"/>
          </p:cNvSpPr>
          <p:nvPr/>
        </p:nvSpPr>
        <p:spPr bwMode="auto">
          <a:xfrm>
            <a:off x="6011863" y="2492375"/>
            <a:ext cx="360362" cy="3603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000" b="1">
                <a:latin typeface="Arial" charset="0"/>
              </a:rPr>
              <a:t>5</a:t>
            </a:r>
            <a:endParaRPr lang="es-ES" altLang="es-AR" sz="2000" b="1">
              <a:latin typeface="Arial" charset="0"/>
            </a:endParaRPr>
          </a:p>
        </p:txBody>
      </p:sp>
      <p:sp>
        <p:nvSpPr>
          <p:cNvPr id="23566" name="Oval 16"/>
          <p:cNvSpPr>
            <a:spLocks noChangeArrowheads="1"/>
          </p:cNvSpPr>
          <p:nvPr/>
        </p:nvSpPr>
        <p:spPr bwMode="auto">
          <a:xfrm>
            <a:off x="5435600" y="2492375"/>
            <a:ext cx="360363" cy="3603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000" b="1">
                <a:latin typeface="Arial" charset="0"/>
              </a:rPr>
              <a:t>6</a:t>
            </a:r>
            <a:endParaRPr lang="es-ES" altLang="es-AR" sz="2000" b="1">
              <a:latin typeface="Arial" charset="0"/>
            </a:endParaRPr>
          </a:p>
        </p:txBody>
      </p:sp>
      <p:sp>
        <p:nvSpPr>
          <p:cNvPr id="23567" name="Oval 17"/>
          <p:cNvSpPr>
            <a:spLocks noChangeArrowheads="1"/>
          </p:cNvSpPr>
          <p:nvPr/>
        </p:nvSpPr>
        <p:spPr bwMode="auto">
          <a:xfrm>
            <a:off x="4932363" y="2492375"/>
            <a:ext cx="360362" cy="3603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000" b="1">
                <a:latin typeface="Arial" charset="0"/>
              </a:rPr>
              <a:t>7</a:t>
            </a:r>
            <a:endParaRPr lang="es-ES" altLang="es-AR" sz="2000" b="1">
              <a:latin typeface="Arial" charset="0"/>
            </a:endParaRPr>
          </a:p>
        </p:txBody>
      </p:sp>
      <p:sp>
        <p:nvSpPr>
          <p:cNvPr id="23568" name="Oval 18"/>
          <p:cNvSpPr>
            <a:spLocks noChangeArrowheads="1"/>
          </p:cNvSpPr>
          <p:nvPr/>
        </p:nvSpPr>
        <p:spPr bwMode="auto">
          <a:xfrm>
            <a:off x="4427538" y="2492375"/>
            <a:ext cx="360362" cy="3603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000" b="1">
                <a:latin typeface="Arial" charset="0"/>
              </a:rPr>
              <a:t>8</a:t>
            </a:r>
            <a:endParaRPr lang="es-ES" altLang="es-AR" sz="2000" b="1">
              <a:latin typeface="Arial" charset="0"/>
            </a:endParaRPr>
          </a:p>
        </p:txBody>
      </p:sp>
      <p:sp>
        <p:nvSpPr>
          <p:cNvPr id="23569" name="Oval 19"/>
          <p:cNvSpPr>
            <a:spLocks noChangeArrowheads="1"/>
          </p:cNvSpPr>
          <p:nvPr/>
        </p:nvSpPr>
        <p:spPr bwMode="auto">
          <a:xfrm>
            <a:off x="7596188" y="2492375"/>
            <a:ext cx="360362" cy="3603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000" b="1">
                <a:latin typeface="Arial" charset="0"/>
              </a:rPr>
              <a:t>2</a:t>
            </a:r>
            <a:endParaRPr lang="es-ES" altLang="es-AR" sz="2000" b="1">
              <a:latin typeface="Arial" charset="0"/>
            </a:endParaRPr>
          </a:p>
        </p:txBody>
      </p:sp>
      <p:sp>
        <p:nvSpPr>
          <p:cNvPr id="23570" name="Oval 20"/>
          <p:cNvSpPr>
            <a:spLocks noChangeArrowheads="1"/>
          </p:cNvSpPr>
          <p:nvPr/>
        </p:nvSpPr>
        <p:spPr bwMode="auto">
          <a:xfrm>
            <a:off x="7092950" y="2492375"/>
            <a:ext cx="360363" cy="3603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000" b="1">
                <a:latin typeface="Arial" charset="0"/>
              </a:rPr>
              <a:t>3</a:t>
            </a:r>
            <a:endParaRPr lang="es-ES" altLang="es-AR" sz="2000" b="1">
              <a:latin typeface="Arial" charset="0"/>
            </a:endParaRPr>
          </a:p>
        </p:txBody>
      </p:sp>
      <p:sp>
        <p:nvSpPr>
          <p:cNvPr id="23571" name="Oval 21"/>
          <p:cNvSpPr>
            <a:spLocks noChangeArrowheads="1"/>
          </p:cNvSpPr>
          <p:nvPr/>
        </p:nvSpPr>
        <p:spPr bwMode="auto">
          <a:xfrm>
            <a:off x="6516688" y="2492375"/>
            <a:ext cx="360362" cy="3603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000" b="1">
                <a:latin typeface="Arial" charset="0"/>
              </a:rPr>
              <a:t>4</a:t>
            </a:r>
            <a:endParaRPr lang="es-ES" altLang="es-AR" sz="2000" b="1">
              <a:latin typeface="Arial" charset="0"/>
            </a:endParaRPr>
          </a:p>
        </p:txBody>
      </p:sp>
      <p:sp>
        <p:nvSpPr>
          <p:cNvPr id="189462" name="Text Box 22" descr="Diagonal hacia arriba clara"/>
          <p:cNvSpPr txBox="1">
            <a:spLocks noChangeArrowheads="1"/>
          </p:cNvSpPr>
          <p:nvPr/>
        </p:nvSpPr>
        <p:spPr bwMode="auto">
          <a:xfrm>
            <a:off x="107950" y="4508500"/>
            <a:ext cx="1223963" cy="822325"/>
          </a:xfrm>
          <a:prstGeom prst="rect">
            <a:avLst/>
          </a:prstGeom>
          <a:pattFill prst="ltUpDiag">
            <a:fgClr>
              <a:schemeClr val="folHlink"/>
            </a:fgClr>
            <a:bgClr>
              <a:schemeClr val="bg1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_tradnl" altLang="es-AR" sz="2400" b="1">
                <a:latin typeface="Arial" charset="0"/>
              </a:rPr>
              <a:t>Acetil-CoA</a:t>
            </a:r>
            <a:endParaRPr lang="es-ES" altLang="es-AR" sz="2400" b="1">
              <a:latin typeface="Arial" charset="0"/>
            </a:endParaRPr>
          </a:p>
        </p:txBody>
      </p:sp>
      <p:sp>
        <p:nvSpPr>
          <p:cNvPr id="189463" name="Line 23"/>
          <p:cNvSpPr>
            <a:spLocks noChangeShapeType="1"/>
          </p:cNvSpPr>
          <p:nvPr/>
        </p:nvSpPr>
        <p:spPr bwMode="auto">
          <a:xfrm flipV="1">
            <a:off x="611188" y="3717925"/>
            <a:ext cx="0" cy="64770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189464" name="AutoShape 24"/>
          <p:cNvSpPr>
            <a:spLocks/>
          </p:cNvSpPr>
          <p:nvPr/>
        </p:nvSpPr>
        <p:spPr bwMode="auto">
          <a:xfrm rot="16200000" flipV="1">
            <a:off x="468313" y="2997200"/>
            <a:ext cx="287337" cy="1008063"/>
          </a:xfrm>
          <a:prstGeom prst="leftBrace">
            <a:avLst>
              <a:gd name="adj1" fmla="val 29236"/>
              <a:gd name="adj2" fmla="val 50000"/>
            </a:avLst>
          </a:prstGeom>
          <a:noFill/>
          <a:ln w="3492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PE" altLang="es-AR" sz="1800" b="1">
              <a:solidFill>
                <a:srgbClr val="0064FF"/>
              </a:solidFill>
              <a:latin typeface="Arial" charset="0"/>
            </a:endParaRPr>
          </a:p>
        </p:txBody>
      </p:sp>
      <p:sp>
        <p:nvSpPr>
          <p:cNvPr id="189465" name="Text Box 25"/>
          <p:cNvSpPr txBox="1">
            <a:spLocks noChangeArrowheads="1"/>
          </p:cNvSpPr>
          <p:nvPr/>
        </p:nvSpPr>
        <p:spPr bwMode="auto">
          <a:xfrm>
            <a:off x="2987675" y="4797425"/>
            <a:ext cx="2808288" cy="519113"/>
          </a:xfrm>
          <a:prstGeom prst="rect">
            <a:avLst/>
          </a:prstGeom>
          <a:solidFill>
            <a:srgbClr val="00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_tradnl" altLang="es-AR" sz="2800" b="1">
                <a:latin typeface="Arial" charset="0"/>
              </a:rPr>
              <a:t>Malonil-CoA</a:t>
            </a:r>
            <a:endParaRPr lang="es-ES" altLang="es-AR" sz="2800" b="1">
              <a:latin typeface="Arial" charset="0"/>
            </a:endParaRPr>
          </a:p>
        </p:txBody>
      </p:sp>
      <p:sp>
        <p:nvSpPr>
          <p:cNvPr id="189466" name="AutoShape 26"/>
          <p:cNvSpPr>
            <a:spLocks/>
          </p:cNvSpPr>
          <p:nvPr/>
        </p:nvSpPr>
        <p:spPr bwMode="auto">
          <a:xfrm rot="16200000" flipV="1">
            <a:off x="1547813" y="2924175"/>
            <a:ext cx="287337" cy="1008063"/>
          </a:xfrm>
          <a:prstGeom prst="leftBrace">
            <a:avLst>
              <a:gd name="adj1" fmla="val 29236"/>
              <a:gd name="adj2" fmla="val 50000"/>
            </a:avLst>
          </a:prstGeom>
          <a:noFill/>
          <a:ln w="349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PE" altLang="es-AR" sz="1800" b="1">
              <a:solidFill>
                <a:srgbClr val="0064FF"/>
              </a:solidFill>
              <a:latin typeface="Arial" charset="0"/>
            </a:endParaRPr>
          </a:p>
        </p:txBody>
      </p:sp>
      <p:sp>
        <p:nvSpPr>
          <p:cNvPr id="189467" name="AutoShape 27"/>
          <p:cNvSpPr>
            <a:spLocks/>
          </p:cNvSpPr>
          <p:nvPr/>
        </p:nvSpPr>
        <p:spPr bwMode="auto">
          <a:xfrm rot="16200000" flipV="1">
            <a:off x="4787900" y="2997201"/>
            <a:ext cx="287337" cy="1008062"/>
          </a:xfrm>
          <a:prstGeom prst="leftBrace">
            <a:avLst>
              <a:gd name="adj1" fmla="val 29236"/>
              <a:gd name="adj2" fmla="val 50000"/>
            </a:avLst>
          </a:prstGeom>
          <a:noFill/>
          <a:ln w="349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PE" altLang="es-AR" sz="1800" b="1">
              <a:solidFill>
                <a:srgbClr val="0064FF"/>
              </a:solidFill>
              <a:latin typeface="Arial" charset="0"/>
            </a:endParaRPr>
          </a:p>
        </p:txBody>
      </p:sp>
      <p:sp>
        <p:nvSpPr>
          <p:cNvPr id="189468" name="AutoShape 28"/>
          <p:cNvSpPr>
            <a:spLocks/>
          </p:cNvSpPr>
          <p:nvPr/>
        </p:nvSpPr>
        <p:spPr bwMode="auto">
          <a:xfrm rot="16200000" flipV="1">
            <a:off x="5940425" y="2997201"/>
            <a:ext cx="287337" cy="1008062"/>
          </a:xfrm>
          <a:prstGeom prst="leftBrace">
            <a:avLst>
              <a:gd name="adj1" fmla="val 29236"/>
              <a:gd name="adj2" fmla="val 50000"/>
            </a:avLst>
          </a:prstGeom>
          <a:noFill/>
          <a:ln w="349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PE" altLang="es-AR" sz="1800" b="1">
              <a:solidFill>
                <a:srgbClr val="0064FF"/>
              </a:solidFill>
              <a:latin typeface="Arial" charset="0"/>
            </a:endParaRPr>
          </a:p>
        </p:txBody>
      </p:sp>
      <p:sp>
        <p:nvSpPr>
          <p:cNvPr id="189469" name="AutoShape 29"/>
          <p:cNvSpPr>
            <a:spLocks/>
          </p:cNvSpPr>
          <p:nvPr/>
        </p:nvSpPr>
        <p:spPr bwMode="auto">
          <a:xfrm rot="16200000" flipV="1">
            <a:off x="6948488" y="2997200"/>
            <a:ext cx="287337" cy="1008063"/>
          </a:xfrm>
          <a:prstGeom prst="leftBrace">
            <a:avLst>
              <a:gd name="adj1" fmla="val 29236"/>
              <a:gd name="adj2" fmla="val 50000"/>
            </a:avLst>
          </a:prstGeom>
          <a:noFill/>
          <a:ln w="349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PE" altLang="es-AR" sz="1800" b="1">
              <a:solidFill>
                <a:srgbClr val="0064FF"/>
              </a:solidFill>
              <a:latin typeface="Arial" charset="0"/>
            </a:endParaRPr>
          </a:p>
        </p:txBody>
      </p:sp>
      <p:sp>
        <p:nvSpPr>
          <p:cNvPr id="189470" name="AutoShape 30"/>
          <p:cNvSpPr>
            <a:spLocks/>
          </p:cNvSpPr>
          <p:nvPr/>
        </p:nvSpPr>
        <p:spPr bwMode="auto">
          <a:xfrm rot="16200000" flipV="1">
            <a:off x="8027988" y="2924175"/>
            <a:ext cx="287337" cy="1008063"/>
          </a:xfrm>
          <a:prstGeom prst="leftBrace">
            <a:avLst>
              <a:gd name="adj1" fmla="val 29236"/>
              <a:gd name="adj2" fmla="val 50000"/>
            </a:avLst>
          </a:prstGeom>
          <a:noFill/>
          <a:ln w="349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PE" altLang="es-AR" sz="1800" b="1">
              <a:solidFill>
                <a:srgbClr val="0064FF"/>
              </a:solidFill>
              <a:latin typeface="Arial" charset="0"/>
            </a:endParaRPr>
          </a:p>
        </p:txBody>
      </p:sp>
      <p:sp>
        <p:nvSpPr>
          <p:cNvPr id="189471" name="AutoShape 31"/>
          <p:cNvSpPr>
            <a:spLocks/>
          </p:cNvSpPr>
          <p:nvPr/>
        </p:nvSpPr>
        <p:spPr bwMode="auto">
          <a:xfrm rot="16200000" flipV="1">
            <a:off x="2628900" y="2924176"/>
            <a:ext cx="287337" cy="1008062"/>
          </a:xfrm>
          <a:prstGeom prst="leftBrace">
            <a:avLst>
              <a:gd name="adj1" fmla="val 29236"/>
              <a:gd name="adj2" fmla="val 50000"/>
            </a:avLst>
          </a:prstGeom>
          <a:noFill/>
          <a:ln w="349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PE" altLang="es-AR" sz="1800" b="1">
              <a:solidFill>
                <a:srgbClr val="0064FF"/>
              </a:solidFill>
              <a:latin typeface="Arial" charset="0"/>
            </a:endParaRPr>
          </a:p>
        </p:txBody>
      </p:sp>
      <p:sp>
        <p:nvSpPr>
          <p:cNvPr id="189472" name="AutoShape 32"/>
          <p:cNvSpPr>
            <a:spLocks/>
          </p:cNvSpPr>
          <p:nvPr/>
        </p:nvSpPr>
        <p:spPr bwMode="auto">
          <a:xfrm rot="16200000" flipV="1">
            <a:off x="3708400" y="2924176"/>
            <a:ext cx="287337" cy="1008062"/>
          </a:xfrm>
          <a:prstGeom prst="leftBrace">
            <a:avLst>
              <a:gd name="adj1" fmla="val 29236"/>
              <a:gd name="adj2" fmla="val 50000"/>
            </a:avLst>
          </a:prstGeom>
          <a:noFill/>
          <a:ln w="349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PE" altLang="es-AR" sz="1800" b="1">
              <a:solidFill>
                <a:srgbClr val="0064FF"/>
              </a:solidFill>
              <a:latin typeface="Arial" charset="0"/>
            </a:endParaRPr>
          </a:p>
        </p:txBody>
      </p:sp>
      <p:sp>
        <p:nvSpPr>
          <p:cNvPr id="189473" name="Line 33"/>
          <p:cNvSpPr>
            <a:spLocks noChangeShapeType="1"/>
          </p:cNvSpPr>
          <p:nvPr/>
        </p:nvSpPr>
        <p:spPr bwMode="auto">
          <a:xfrm>
            <a:off x="1835150" y="3789363"/>
            <a:ext cx="1152525" cy="863600"/>
          </a:xfrm>
          <a:prstGeom prst="line">
            <a:avLst/>
          </a:prstGeom>
          <a:noFill/>
          <a:ln w="3492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189474" name="Line 34"/>
          <p:cNvSpPr>
            <a:spLocks noChangeShapeType="1"/>
          </p:cNvSpPr>
          <p:nvPr/>
        </p:nvSpPr>
        <p:spPr bwMode="auto">
          <a:xfrm flipH="1">
            <a:off x="5795963" y="3716338"/>
            <a:ext cx="1223962" cy="1008062"/>
          </a:xfrm>
          <a:prstGeom prst="line">
            <a:avLst/>
          </a:prstGeom>
          <a:noFill/>
          <a:ln w="3492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189475" name="Line 35"/>
          <p:cNvSpPr>
            <a:spLocks noChangeShapeType="1"/>
          </p:cNvSpPr>
          <p:nvPr/>
        </p:nvSpPr>
        <p:spPr bwMode="auto">
          <a:xfrm flipH="1">
            <a:off x="6156325" y="3644900"/>
            <a:ext cx="1871663" cy="1368425"/>
          </a:xfrm>
          <a:prstGeom prst="line">
            <a:avLst/>
          </a:prstGeom>
          <a:noFill/>
          <a:ln w="3492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189476" name="Line 36"/>
          <p:cNvSpPr>
            <a:spLocks noChangeShapeType="1"/>
          </p:cNvSpPr>
          <p:nvPr/>
        </p:nvSpPr>
        <p:spPr bwMode="auto">
          <a:xfrm>
            <a:off x="2771775" y="3644900"/>
            <a:ext cx="863600" cy="936625"/>
          </a:xfrm>
          <a:prstGeom prst="line">
            <a:avLst/>
          </a:prstGeom>
          <a:noFill/>
          <a:ln w="3492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189477" name="Line 37"/>
          <p:cNvSpPr>
            <a:spLocks noChangeShapeType="1"/>
          </p:cNvSpPr>
          <p:nvPr/>
        </p:nvSpPr>
        <p:spPr bwMode="auto">
          <a:xfrm>
            <a:off x="4932363" y="3716338"/>
            <a:ext cx="0" cy="649287"/>
          </a:xfrm>
          <a:prstGeom prst="line">
            <a:avLst/>
          </a:prstGeom>
          <a:noFill/>
          <a:ln w="3492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189478" name="Line 38"/>
          <p:cNvSpPr>
            <a:spLocks noChangeShapeType="1"/>
          </p:cNvSpPr>
          <p:nvPr/>
        </p:nvSpPr>
        <p:spPr bwMode="auto">
          <a:xfrm>
            <a:off x="3851275" y="3644900"/>
            <a:ext cx="288925" cy="863600"/>
          </a:xfrm>
          <a:prstGeom prst="line">
            <a:avLst/>
          </a:prstGeom>
          <a:noFill/>
          <a:ln w="3492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189479" name="Line 39"/>
          <p:cNvSpPr>
            <a:spLocks noChangeShapeType="1"/>
          </p:cNvSpPr>
          <p:nvPr/>
        </p:nvSpPr>
        <p:spPr bwMode="auto">
          <a:xfrm flipH="1">
            <a:off x="5292725" y="3716338"/>
            <a:ext cx="792163" cy="792162"/>
          </a:xfrm>
          <a:prstGeom prst="line">
            <a:avLst/>
          </a:prstGeom>
          <a:noFill/>
          <a:ln w="3492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189480" name="AutoShape 40"/>
          <p:cNvSpPr>
            <a:spLocks noChangeArrowheads="1"/>
          </p:cNvSpPr>
          <p:nvPr/>
        </p:nvSpPr>
        <p:spPr bwMode="auto">
          <a:xfrm>
            <a:off x="0" y="1700213"/>
            <a:ext cx="8893175" cy="720725"/>
          </a:xfrm>
          <a:prstGeom prst="rightArrow">
            <a:avLst>
              <a:gd name="adj1" fmla="val 19500"/>
              <a:gd name="adj2" fmla="val 197370"/>
            </a:avLst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>
              <a:latin typeface="Arial" charset="0"/>
            </a:endParaRPr>
          </a:p>
        </p:txBody>
      </p:sp>
      <p:sp>
        <p:nvSpPr>
          <p:cNvPr id="23591" name="Text Box 40"/>
          <p:cNvSpPr txBox="1">
            <a:spLocks noChangeArrowheads="1"/>
          </p:cNvSpPr>
          <p:nvPr/>
        </p:nvSpPr>
        <p:spPr bwMode="auto">
          <a:xfrm>
            <a:off x="468313" y="333375"/>
            <a:ext cx="79914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AR" altLang="es-AR" sz="1800">
                <a:latin typeface="Arial" charset="0"/>
              </a:rPr>
              <a:t>COMIENZO Y PROCEDENCIA DE LOS CARBONOS DEL ACIDO GRASO</a:t>
            </a:r>
            <a:endParaRPr lang="es-ES" altLang="es-AR" sz="18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894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89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1894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1894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18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18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18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18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18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18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18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18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18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18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189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189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3" dur="500"/>
                                        <p:tgtEl>
                                          <p:spTgt spid="189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6" dur="500"/>
                                        <p:tgtEl>
                                          <p:spTgt spid="18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9" dur="500"/>
                                        <p:tgtEl>
                                          <p:spTgt spid="189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2" dur="500"/>
                                        <p:tgtEl>
                                          <p:spTgt spid="189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5" dur="500"/>
                                        <p:tgtEl>
                                          <p:spTgt spid="189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8" dur="500"/>
                                        <p:tgtEl>
                                          <p:spTgt spid="18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3" dur="500"/>
                                        <p:tgtEl>
                                          <p:spTgt spid="189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44" grpId="0" animBg="1"/>
      <p:bldP spid="189462" grpId="0" animBg="1"/>
      <p:bldP spid="189463" grpId="0" animBg="1"/>
      <p:bldP spid="189464" grpId="0" animBg="1"/>
      <p:bldP spid="189465" grpId="0" animBg="1"/>
      <p:bldP spid="189466" grpId="0" animBg="1"/>
      <p:bldP spid="189467" grpId="0" animBg="1"/>
      <p:bldP spid="189468" grpId="0" animBg="1"/>
      <p:bldP spid="189469" grpId="0" animBg="1"/>
      <p:bldP spid="189470" grpId="0" animBg="1"/>
      <p:bldP spid="189471" grpId="0" animBg="1"/>
      <p:bldP spid="189472" grpId="0" animBg="1"/>
      <p:bldP spid="189473" grpId="0" animBg="1"/>
      <p:bldP spid="189474" grpId="0" animBg="1"/>
      <p:bldP spid="189475" grpId="0" animBg="1"/>
      <p:bldP spid="189476" grpId="0" animBg="1"/>
      <p:bldP spid="189477" grpId="0" animBg="1"/>
      <p:bldP spid="189478" grpId="0" animBg="1"/>
      <p:bldP spid="189479" grpId="0" animBg="1"/>
      <p:bldP spid="18948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857250"/>
            <a:ext cx="9001125" cy="936625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105000"/>
              </a:lnSpc>
            </a:pPr>
            <a:r>
              <a:rPr lang="es-ES" altLang="es-AR" sz="2400" smtClean="0"/>
              <a:t>Procedencia de Acetil CoA , Enzimas y Poder reductor</a:t>
            </a:r>
          </a:p>
        </p:txBody>
      </p:sp>
      <p:sp>
        <p:nvSpPr>
          <p:cNvPr id="95235" name="Rectangle 3" descr="Rombos punteados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4419600" cy="4852988"/>
          </a:xfrm>
          <a:pattFill prst="dotDmnd">
            <a:fgClr>
              <a:srgbClr val="89B6FF"/>
            </a:fgClr>
            <a:bgClr>
              <a:schemeClr val="bg1"/>
            </a:bgClr>
          </a:pattFill>
          <a:ln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" altLang="es-AR" sz="2400" b="1" smtClean="0"/>
              <a:t>CITRATO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" altLang="es-AR" sz="2400" b="1" smtClean="0"/>
          </a:p>
          <a:p>
            <a:pPr eaLnBrk="1" hangingPunct="1">
              <a:lnSpc>
                <a:spcPct val="90000"/>
              </a:lnSpc>
            </a:pPr>
            <a:endParaRPr lang="es-ES" altLang="es-AR" sz="2400" b="1" smtClean="0"/>
          </a:p>
          <a:p>
            <a:pPr eaLnBrk="1" hangingPunct="1">
              <a:lnSpc>
                <a:spcPct val="90000"/>
              </a:lnSpc>
            </a:pPr>
            <a:r>
              <a:rPr lang="es-ES" altLang="es-AR" sz="2400" b="1" i="1" smtClean="0"/>
              <a:t>CITRATO LIASA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" altLang="es-AR" sz="2400" b="1" i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" altLang="es-AR" sz="2400" b="1" i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" altLang="es-AR" sz="2400" b="1" i="1" smtClean="0"/>
          </a:p>
          <a:p>
            <a:pPr eaLnBrk="1" hangingPunct="1">
              <a:lnSpc>
                <a:spcPct val="90000"/>
              </a:lnSpc>
            </a:pPr>
            <a:r>
              <a:rPr lang="es-ES" altLang="es-AR" sz="2400" b="1" i="1" smtClean="0"/>
              <a:t>Acetil-CoA CARBOXILASA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" altLang="es-AR" sz="2400" b="1" smtClean="0"/>
          </a:p>
          <a:p>
            <a:pPr eaLnBrk="1" hangingPunct="1">
              <a:lnSpc>
                <a:spcPct val="90000"/>
              </a:lnSpc>
            </a:pPr>
            <a:r>
              <a:rPr lang="es-ES" altLang="es-AR" sz="2400" b="1" i="1" smtClean="0"/>
              <a:t>ACIDO GRASO SINTASA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" altLang="es-AR" sz="2400" b="1" i="1" smtClean="0"/>
          </a:p>
          <a:p>
            <a:pPr eaLnBrk="1" hangingPunct="1">
              <a:lnSpc>
                <a:spcPct val="90000"/>
              </a:lnSpc>
            </a:pPr>
            <a:r>
              <a:rPr lang="es-ES" altLang="es-AR" sz="2400" b="1" smtClean="0"/>
              <a:t>NADPH</a:t>
            </a:r>
          </a:p>
          <a:p>
            <a:pPr eaLnBrk="1" hangingPunct="1">
              <a:lnSpc>
                <a:spcPct val="90000"/>
              </a:lnSpc>
            </a:pPr>
            <a:endParaRPr lang="es-ES" altLang="es-AR" sz="2400" b="1" i="1" smtClean="0"/>
          </a:p>
        </p:txBody>
      </p:sp>
      <p:sp>
        <p:nvSpPr>
          <p:cNvPr id="95244" name="AutoShape 12"/>
          <p:cNvSpPr>
            <a:spLocks/>
          </p:cNvSpPr>
          <p:nvPr/>
        </p:nvSpPr>
        <p:spPr bwMode="auto">
          <a:xfrm>
            <a:off x="2268538" y="5738813"/>
            <a:ext cx="358775" cy="1119187"/>
          </a:xfrm>
          <a:prstGeom prst="leftBrace">
            <a:avLst>
              <a:gd name="adj1" fmla="val 2599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>
              <a:latin typeface="Arial" charset="0"/>
            </a:endParaRPr>
          </a:p>
        </p:txBody>
      </p:sp>
      <p:sp>
        <p:nvSpPr>
          <p:cNvPr id="95245" name="Text Box 13"/>
          <p:cNvSpPr txBox="1">
            <a:spLocks noChangeArrowheads="1"/>
          </p:cNvSpPr>
          <p:nvPr/>
        </p:nvSpPr>
        <p:spPr bwMode="auto">
          <a:xfrm>
            <a:off x="2700338" y="5734050"/>
            <a:ext cx="3048000" cy="466725"/>
          </a:xfrm>
          <a:prstGeom prst="rect">
            <a:avLst/>
          </a:prstGeom>
          <a:solidFill>
            <a:srgbClr val="EAEAEA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2400" b="1">
                <a:latin typeface="Arial" charset="0"/>
              </a:rPr>
              <a:t>Vía de las Pentosas</a:t>
            </a:r>
          </a:p>
        </p:txBody>
      </p:sp>
      <p:sp>
        <p:nvSpPr>
          <p:cNvPr id="95246" name="Text Box 14"/>
          <p:cNvSpPr txBox="1">
            <a:spLocks noChangeArrowheads="1"/>
          </p:cNvSpPr>
          <p:nvPr/>
        </p:nvSpPr>
        <p:spPr bwMode="auto">
          <a:xfrm>
            <a:off x="2781300" y="6296025"/>
            <a:ext cx="2727325" cy="466725"/>
          </a:xfrm>
          <a:prstGeom prst="rect">
            <a:avLst/>
          </a:prstGeom>
          <a:solidFill>
            <a:srgbClr val="EAEAEA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2400" b="1">
                <a:latin typeface="Arial" charset="0"/>
              </a:rPr>
              <a:t>Enzima málica</a:t>
            </a:r>
          </a:p>
        </p:txBody>
      </p:sp>
      <p:sp>
        <p:nvSpPr>
          <p:cNvPr id="95247" name="Line 15"/>
          <p:cNvSpPr>
            <a:spLocks noChangeShapeType="1"/>
          </p:cNvSpPr>
          <p:nvPr/>
        </p:nvSpPr>
        <p:spPr bwMode="auto">
          <a:xfrm>
            <a:off x="4859338" y="5373688"/>
            <a:ext cx="7207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95248" name="Oval 16"/>
          <p:cNvSpPr>
            <a:spLocks noChangeArrowheads="1"/>
          </p:cNvSpPr>
          <p:nvPr/>
        </p:nvSpPr>
        <p:spPr bwMode="auto">
          <a:xfrm>
            <a:off x="5940425" y="4868863"/>
            <a:ext cx="2376488" cy="1223962"/>
          </a:xfrm>
          <a:prstGeom prst="ellipse">
            <a:avLst/>
          </a:prstGeom>
          <a:solidFill>
            <a:srgbClr val="EAEAE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2000" b="1">
                <a:latin typeface="Arial" charset="0"/>
              </a:rPr>
              <a:t>Complejo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2000" b="1">
                <a:latin typeface="Arial" charset="0"/>
              </a:rPr>
              <a:t>multienzimático</a:t>
            </a:r>
          </a:p>
        </p:txBody>
      </p:sp>
      <p:grpSp>
        <p:nvGrpSpPr>
          <p:cNvPr id="5" name="Group 32"/>
          <p:cNvGrpSpPr>
            <a:grpSpLocks/>
          </p:cNvGrpSpPr>
          <p:nvPr/>
        </p:nvGrpSpPr>
        <p:grpSpPr bwMode="auto">
          <a:xfrm>
            <a:off x="539552" y="2925763"/>
            <a:ext cx="5451475" cy="1058862"/>
            <a:chOff x="884" y="1843"/>
            <a:chExt cx="3434" cy="667"/>
          </a:xfrm>
        </p:grpSpPr>
        <p:sp>
          <p:nvSpPr>
            <p:cNvPr id="24589" name="Text Box 19"/>
            <p:cNvSpPr txBox="1">
              <a:spLocks noChangeArrowheads="1"/>
            </p:cNvSpPr>
            <p:nvPr/>
          </p:nvSpPr>
          <p:spPr bwMode="auto">
            <a:xfrm>
              <a:off x="884" y="2069"/>
              <a:ext cx="998" cy="231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s-ES" altLang="es-AR" sz="1800" b="1" dirty="0">
                  <a:latin typeface="Arial" charset="0"/>
                </a:rPr>
                <a:t>CITRATO</a:t>
              </a:r>
            </a:p>
          </p:txBody>
        </p:sp>
        <p:grpSp>
          <p:nvGrpSpPr>
            <p:cNvPr id="24590" name="Group 31"/>
            <p:cNvGrpSpPr>
              <a:grpSpLocks/>
            </p:cNvGrpSpPr>
            <p:nvPr/>
          </p:nvGrpSpPr>
          <p:grpSpPr bwMode="auto">
            <a:xfrm>
              <a:off x="1898" y="1843"/>
              <a:ext cx="2420" cy="667"/>
              <a:chOff x="1898" y="1843"/>
              <a:chExt cx="2420" cy="667"/>
            </a:xfrm>
          </p:grpSpPr>
          <p:sp>
            <p:nvSpPr>
              <p:cNvPr id="24591" name="Line 20"/>
              <p:cNvSpPr>
                <a:spLocks noChangeShapeType="1"/>
              </p:cNvSpPr>
              <p:nvPr/>
            </p:nvSpPr>
            <p:spPr bwMode="auto">
              <a:xfrm>
                <a:off x="1943" y="2207"/>
                <a:ext cx="952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4592" name="Text Box 21"/>
              <p:cNvSpPr txBox="1">
                <a:spLocks noChangeArrowheads="1"/>
              </p:cNvSpPr>
              <p:nvPr/>
            </p:nvSpPr>
            <p:spPr bwMode="auto">
              <a:xfrm>
                <a:off x="3198" y="1843"/>
                <a:ext cx="1104" cy="250"/>
              </a:xfrm>
              <a:prstGeom prst="rect">
                <a:avLst/>
              </a:prstGeom>
              <a:solidFill>
                <a:srgbClr val="CCEC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s-ES" altLang="es-AR" sz="2000" b="1">
                    <a:latin typeface="Arial" charset="0"/>
                  </a:rPr>
                  <a:t>ACETIL-CoA</a:t>
                </a:r>
              </a:p>
            </p:txBody>
          </p:sp>
          <p:sp>
            <p:nvSpPr>
              <p:cNvPr id="24593" name="Text Box 22"/>
              <p:cNvSpPr txBox="1">
                <a:spLocks noChangeArrowheads="1"/>
              </p:cNvSpPr>
              <p:nvPr/>
            </p:nvSpPr>
            <p:spPr bwMode="auto">
              <a:xfrm>
                <a:off x="3214" y="2252"/>
                <a:ext cx="1104" cy="250"/>
              </a:xfrm>
              <a:prstGeom prst="rect">
                <a:avLst/>
              </a:prstGeom>
              <a:solidFill>
                <a:srgbClr val="CCEC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s-ES" altLang="es-AR" sz="2000" b="1">
                    <a:latin typeface="Arial" charset="0"/>
                  </a:rPr>
                  <a:t>Oxalacetato</a:t>
                </a:r>
              </a:p>
            </p:txBody>
          </p:sp>
          <p:sp>
            <p:nvSpPr>
              <p:cNvPr id="24594" name="Text Box 23"/>
              <p:cNvSpPr txBox="1">
                <a:spLocks noChangeArrowheads="1"/>
              </p:cNvSpPr>
              <p:nvPr/>
            </p:nvSpPr>
            <p:spPr bwMode="auto">
              <a:xfrm>
                <a:off x="3485" y="2044"/>
                <a:ext cx="317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s-ES" altLang="es-AR" sz="2400">
                    <a:latin typeface="Arial" charset="0"/>
                  </a:rPr>
                  <a:t>+</a:t>
                </a:r>
              </a:p>
            </p:txBody>
          </p:sp>
          <p:sp>
            <p:nvSpPr>
              <p:cNvPr id="24595" name="Text Box 24"/>
              <p:cNvSpPr txBox="1">
                <a:spLocks noChangeArrowheads="1"/>
              </p:cNvSpPr>
              <p:nvPr/>
            </p:nvSpPr>
            <p:spPr bwMode="auto">
              <a:xfrm>
                <a:off x="1898" y="2298"/>
                <a:ext cx="1180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s-ES" altLang="es-AR" sz="1600" b="1">
                    <a:latin typeface="Arial" charset="0"/>
                  </a:rPr>
                  <a:t>ATP      ADP + Pi</a:t>
                </a:r>
              </a:p>
            </p:txBody>
          </p:sp>
          <p:sp>
            <p:nvSpPr>
              <p:cNvPr id="24596" name="AutoShape 25"/>
              <p:cNvSpPr>
                <a:spLocks noChangeArrowheads="1"/>
              </p:cNvSpPr>
              <p:nvPr/>
            </p:nvSpPr>
            <p:spPr bwMode="auto">
              <a:xfrm>
                <a:off x="2200" y="2251"/>
                <a:ext cx="363" cy="91"/>
              </a:xfrm>
              <a:prstGeom prst="curvedDownArrow">
                <a:avLst>
                  <a:gd name="adj1" fmla="val 79780"/>
                  <a:gd name="adj2" fmla="val 159560"/>
                  <a:gd name="adj3" fmla="val 33333"/>
                </a:avLst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s-PE" altLang="es-AR" sz="1800">
                  <a:latin typeface="Arial" charset="0"/>
                </a:endParaRPr>
              </a:p>
            </p:txBody>
          </p:sp>
        </p:grpSp>
      </p:grpSp>
      <p:sp>
        <p:nvSpPr>
          <p:cNvPr id="95259" name="Line 27"/>
          <p:cNvSpPr>
            <a:spLocks noChangeShapeType="1"/>
          </p:cNvSpPr>
          <p:nvPr/>
        </p:nvSpPr>
        <p:spPr bwMode="auto">
          <a:xfrm>
            <a:off x="4932363" y="4581525"/>
            <a:ext cx="576262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95260" name="Text Box 28"/>
          <p:cNvSpPr txBox="1">
            <a:spLocks noChangeArrowheads="1"/>
          </p:cNvSpPr>
          <p:nvPr/>
        </p:nvSpPr>
        <p:spPr bwMode="auto">
          <a:xfrm>
            <a:off x="5508625" y="4292600"/>
            <a:ext cx="3635375" cy="436563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2200" b="1">
                <a:latin typeface="Arial" charset="0"/>
              </a:rPr>
              <a:t>Síntesis de malonil-CoA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5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5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9523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95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952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952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9523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95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95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95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8" dur="500"/>
                                        <p:tgtEl>
                                          <p:spTgt spid="95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5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5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95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5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5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95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95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95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95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4" grpId="0" animBg="1"/>
      <p:bldP spid="95235" grpId="0" uiExpand="1" build="p" animBg="1"/>
      <p:bldP spid="95244" grpId="0" animBg="1"/>
      <p:bldP spid="95245" grpId="0" animBg="1"/>
      <p:bldP spid="95246" grpId="0" animBg="1"/>
      <p:bldP spid="95247" grpId="0" animBg="1"/>
      <p:bldP spid="95248" grpId="0" animBg="1"/>
      <p:bldP spid="95259" grpId="0" animBg="1"/>
      <p:bldP spid="9526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>
            <a:spLocks noChangeArrowheads="1"/>
          </p:cNvSpPr>
          <p:nvPr/>
        </p:nvSpPr>
        <p:spPr bwMode="auto">
          <a:xfrm>
            <a:off x="1571625" y="1785938"/>
            <a:ext cx="6572250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80000"/>
              </a:lnSpc>
              <a:buClr>
                <a:schemeClr val="tx2"/>
              </a:buClr>
              <a:buFontTx/>
              <a:buChar char="•"/>
            </a:pPr>
            <a:r>
              <a:rPr lang="es-ES" altLang="es-AR" sz="2400" b="1">
                <a:solidFill>
                  <a:srgbClr val="0000CC"/>
                </a:solidFill>
                <a:latin typeface="Arial" charset="0"/>
              </a:rPr>
              <a:t>Síntesis de ac. grasos de hasta 16 C</a:t>
            </a:r>
          </a:p>
          <a:p>
            <a:pPr eaLnBrk="1" hangingPunct="1">
              <a:lnSpc>
                <a:spcPct val="80000"/>
              </a:lnSpc>
              <a:buClr>
                <a:schemeClr val="tx2"/>
              </a:buClr>
              <a:buFontTx/>
              <a:buChar char="•"/>
            </a:pPr>
            <a:endParaRPr lang="es-ES" altLang="es-AR" sz="2400" b="1">
              <a:solidFill>
                <a:srgbClr val="0000CC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buClr>
                <a:schemeClr val="tx2"/>
              </a:buClr>
              <a:buFontTx/>
              <a:buChar char="•"/>
            </a:pPr>
            <a:r>
              <a:rPr lang="es-ES" altLang="es-AR" sz="2400" b="1">
                <a:solidFill>
                  <a:srgbClr val="0000CC"/>
                </a:solidFill>
                <a:latin typeface="Arial" charset="0"/>
              </a:rPr>
              <a:t>La AGS esta formada por 2 subunidades, cada una con 3 dominios</a:t>
            </a:r>
          </a:p>
          <a:p>
            <a:pPr eaLnBrk="1" hangingPunct="1">
              <a:lnSpc>
                <a:spcPct val="80000"/>
              </a:lnSpc>
              <a:buClr>
                <a:schemeClr val="tx2"/>
              </a:buClr>
              <a:buFontTx/>
              <a:buChar char="•"/>
            </a:pPr>
            <a:endParaRPr lang="es-ES" altLang="es-AR" sz="2400" b="1">
              <a:solidFill>
                <a:srgbClr val="0000CC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buClr>
                <a:schemeClr val="tx2"/>
              </a:buClr>
              <a:buFontTx/>
              <a:buChar char="•"/>
            </a:pPr>
            <a:r>
              <a:rPr lang="es-ES" altLang="es-AR" sz="2400" b="1">
                <a:solidFill>
                  <a:srgbClr val="0000CC"/>
                </a:solidFill>
                <a:latin typeface="Arial" charset="0"/>
              </a:rPr>
              <a:t>El complejo incluye 7 enzimas</a:t>
            </a:r>
          </a:p>
        </p:txBody>
      </p:sp>
      <p:sp>
        <p:nvSpPr>
          <p:cNvPr id="5" name="4 Rectángulo"/>
          <p:cNvSpPr/>
          <p:nvPr/>
        </p:nvSpPr>
        <p:spPr>
          <a:xfrm>
            <a:off x="642938" y="0"/>
            <a:ext cx="8072437" cy="1471613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>
            <a:spAutoFit/>
          </a:bodyPr>
          <a:lstStyle/>
          <a:p>
            <a:pPr marL="533400" indent="-533400" algn="ctr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r>
              <a:rPr lang="es-ES" sz="2800" b="1" dirty="0">
                <a:latin typeface="+mn-lt"/>
              </a:rPr>
              <a:t>II) Reacciones catalizadas por el complejo </a:t>
            </a:r>
            <a:r>
              <a:rPr lang="es-ES" sz="2800" b="1" dirty="0" err="1">
                <a:latin typeface="+mn-lt"/>
              </a:rPr>
              <a:t>multienzimático</a:t>
            </a:r>
            <a:r>
              <a:rPr lang="es-ES" sz="2800" b="1" dirty="0">
                <a:latin typeface="+mn-lt"/>
              </a:rPr>
              <a:t> de la </a:t>
            </a:r>
          </a:p>
          <a:p>
            <a:pPr marL="533400" indent="-533400" algn="ctr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r>
              <a:rPr lang="es-ES" sz="2800" b="1" dirty="0">
                <a:solidFill>
                  <a:srgbClr val="FF3300"/>
                </a:solidFill>
                <a:latin typeface="+mn-lt"/>
              </a:rPr>
              <a:t>Ácido graso </a:t>
            </a:r>
            <a:r>
              <a:rPr lang="es-ES" sz="2800" b="1" dirty="0" err="1">
                <a:solidFill>
                  <a:srgbClr val="FF3300"/>
                </a:solidFill>
                <a:latin typeface="+mn-lt"/>
              </a:rPr>
              <a:t>sintasa</a:t>
            </a:r>
            <a:r>
              <a:rPr lang="es-ES" sz="2800" b="1" dirty="0">
                <a:solidFill>
                  <a:srgbClr val="FF3300"/>
                </a:solidFill>
                <a:latin typeface="+mn-lt"/>
              </a:rPr>
              <a:t> (AGS)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reeform 137"/>
          <p:cNvSpPr>
            <a:spLocks/>
          </p:cNvSpPr>
          <p:nvPr/>
        </p:nvSpPr>
        <p:spPr bwMode="auto">
          <a:xfrm>
            <a:off x="4525963" y="4741863"/>
            <a:ext cx="4187825" cy="1631950"/>
          </a:xfrm>
          <a:custGeom>
            <a:avLst/>
            <a:gdLst>
              <a:gd name="T0" fmla="*/ 2147483647 w 2638"/>
              <a:gd name="T1" fmla="*/ 2147483647 h 1028"/>
              <a:gd name="T2" fmla="*/ 2147483647 w 2638"/>
              <a:gd name="T3" fmla="*/ 2147483647 h 1028"/>
              <a:gd name="T4" fmla="*/ 2147483647 w 2638"/>
              <a:gd name="T5" fmla="*/ 2147483647 h 1028"/>
              <a:gd name="T6" fmla="*/ 2147483647 w 2638"/>
              <a:gd name="T7" fmla="*/ 2147483647 h 1028"/>
              <a:gd name="T8" fmla="*/ 2147483647 w 2638"/>
              <a:gd name="T9" fmla="*/ 2147483647 h 1028"/>
              <a:gd name="T10" fmla="*/ 2147483647 w 2638"/>
              <a:gd name="T11" fmla="*/ 2147483647 h 1028"/>
              <a:gd name="T12" fmla="*/ 2147483647 w 2638"/>
              <a:gd name="T13" fmla="*/ 2147483647 h 1028"/>
              <a:gd name="T14" fmla="*/ 2147483647 w 2638"/>
              <a:gd name="T15" fmla="*/ 2147483647 h 1028"/>
              <a:gd name="T16" fmla="*/ 2147483647 w 2638"/>
              <a:gd name="T17" fmla="*/ 2147483647 h 1028"/>
              <a:gd name="T18" fmla="*/ 2147483647 w 2638"/>
              <a:gd name="T19" fmla="*/ 2147483647 h 1028"/>
              <a:gd name="T20" fmla="*/ 2147483647 w 2638"/>
              <a:gd name="T21" fmla="*/ 2147483647 h 1028"/>
              <a:gd name="T22" fmla="*/ 2147483647 w 2638"/>
              <a:gd name="T23" fmla="*/ 2147483647 h 1028"/>
              <a:gd name="T24" fmla="*/ 2147483647 w 2638"/>
              <a:gd name="T25" fmla="*/ 2147483647 h 1028"/>
              <a:gd name="T26" fmla="*/ 2147483647 w 2638"/>
              <a:gd name="T27" fmla="*/ 2147483647 h 1028"/>
              <a:gd name="T28" fmla="*/ 2147483647 w 2638"/>
              <a:gd name="T29" fmla="*/ 2147483647 h 1028"/>
              <a:gd name="T30" fmla="*/ 2147483647 w 2638"/>
              <a:gd name="T31" fmla="*/ 2147483647 h 1028"/>
              <a:gd name="T32" fmla="*/ 2147483647 w 2638"/>
              <a:gd name="T33" fmla="*/ 2147483647 h 1028"/>
              <a:gd name="T34" fmla="*/ 2147483647 w 2638"/>
              <a:gd name="T35" fmla="*/ 2147483647 h 1028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2638"/>
              <a:gd name="T55" fmla="*/ 0 h 1028"/>
              <a:gd name="T56" fmla="*/ 2638 w 2638"/>
              <a:gd name="T57" fmla="*/ 1028 h 1028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2638" h="1028">
                <a:moveTo>
                  <a:pt x="269" y="469"/>
                </a:moveTo>
                <a:cubicBezTo>
                  <a:pt x="197" y="525"/>
                  <a:pt x="0" y="667"/>
                  <a:pt x="29" y="757"/>
                </a:cubicBezTo>
                <a:cubicBezTo>
                  <a:pt x="58" y="847"/>
                  <a:pt x="278" y="996"/>
                  <a:pt x="446" y="1012"/>
                </a:cubicBezTo>
                <a:cubicBezTo>
                  <a:pt x="614" y="1028"/>
                  <a:pt x="934" y="909"/>
                  <a:pt x="1037" y="853"/>
                </a:cubicBezTo>
                <a:cubicBezTo>
                  <a:pt x="1140" y="797"/>
                  <a:pt x="1000" y="686"/>
                  <a:pt x="1064" y="678"/>
                </a:cubicBezTo>
                <a:cubicBezTo>
                  <a:pt x="1128" y="670"/>
                  <a:pt x="1269" y="804"/>
                  <a:pt x="1421" y="805"/>
                </a:cubicBezTo>
                <a:cubicBezTo>
                  <a:pt x="1573" y="806"/>
                  <a:pt x="1894" y="750"/>
                  <a:pt x="1974" y="686"/>
                </a:cubicBezTo>
                <a:cubicBezTo>
                  <a:pt x="2054" y="622"/>
                  <a:pt x="1809" y="457"/>
                  <a:pt x="1901" y="421"/>
                </a:cubicBezTo>
                <a:cubicBezTo>
                  <a:pt x="1993" y="385"/>
                  <a:pt x="2421" y="528"/>
                  <a:pt x="2525" y="469"/>
                </a:cubicBezTo>
                <a:cubicBezTo>
                  <a:pt x="2629" y="410"/>
                  <a:pt x="2638" y="136"/>
                  <a:pt x="2525" y="68"/>
                </a:cubicBezTo>
                <a:cubicBezTo>
                  <a:pt x="2412" y="0"/>
                  <a:pt x="1969" y="9"/>
                  <a:pt x="1849" y="60"/>
                </a:cubicBezTo>
                <a:cubicBezTo>
                  <a:pt x="1729" y="111"/>
                  <a:pt x="1852" y="329"/>
                  <a:pt x="1805" y="373"/>
                </a:cubicBezTo>
                <a:cubicBezTo>
                  <a:pt x="1758" y="417"/>
                  <a:pt x="1669" y="333"/>
                  <a:pt x="1565" y="325"/>
                </a:cubicBezTo>
                <a:cubicBezTo>
                  <a:pt x="1461" y="317"/>
                  <a:pt x="1276" y="287"/>
                  <a:pt x="1181" y="325"/>
                </a:cubicBezTo>
                <a:cubicBezTo>
                  <a:pt x="1086" y="363"/>
                  <a:pt x="1061" y="531"/>
                  <a:pt x="997" y="552"/>
                </a:cubicBezTo>
                <a:cubicBezTo>
                  <a:pt x="933" y="573"/>
                  <a:pt x="886" y="474"/>
                  <a:pt x="797" y="452"/>
                </a:cubicBezTo>
                <a:cubicBezTo>
                  <a:pt x="708" y="430"/>
                  <a:pt x="549" y="418"/>
                  <a:pt x="461" y="421"/>
                </a:cubicBezTo>
                <a:cubicBezTo>
                  <a:pt x="373" y="424"/>
                  <a:pt x="341" y="413"/>
                  <a:pt x="269" y="469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AR"/>
          </a:p>
        </p:txBody>
      </p:sp>
      <p:sp>
        <p:nvSpPr>
          <p:cNvPr id="26627" name="Freeform 136"/>
          <p:cNvSpPr>
            <a:spLocks/>
          </p:cNvSpPr>
          <p:nvPr/>
        </p:nvSpPr>
        <p:spPr bwMode="auto">
          <a:xfrm>
            <a:off x="-11113" y="4926013"/>
            <a:ext cx="4233863" cy="1703387"/>
          </a:xfrm>
          <a:custGeom>
            <a:avLst/>
            <a:gdLst>
              <a:gd name="T0" fmla="*/ 2147483647 w 2667"/>
              <a:gd name="T1" fmla="*/ 2147483647 h 1073"/>
              <a:gd name="T2" fmla="*/ 2147483647 w 2667"/>
              <a:gd name="T3" fmla="*/ 2147483647 h 1073"/>
              <a:gd name="T4" fmla="*/ 2147483647 w 2667"/>
              <a:gd name="T5" fmla="*/ 2147483647 h 1073"/>
              <a:gd name="T6" fmla="*/ 2147483647 w 2667"/>
              <a:gd name="T7" fmla="*/ 2147483647 h 1073"/>
              <a:gd name="T8" fmla="*/ 2147483647 w 2667"/>
              <a:gd name="T9" fmla="*/ 2147483647 h 1073"/>
              <a:gd name="T10" fmla="*/ 2147483647 w 2667"/>
              <a:gd name="T11" fmla="*/ 2147483647 h 1073"/>
              <a:gd name="T12" fmla="*/ 2147483647 w 2667"/>
              <a:gd name="T13" fmla="*/ 2147483647 h 1073"/>
              <a:gd name="T14" fmla="*/ 2147483647 w 2667"/>
              <a:gd name="T15" fmla="*/ 2147483647 h 1073"/>
              <a:gd name="T16" fmla="*/ 2147483647 w 2667"/>
              <a:gd name="T17" fmla="*/ 2147483647 h 1073"/>
              <a:gd name="T18" fmla="*/ 2147483647 w 2667"/>
              <a:gd name="T19" fmla="*/ 2147483647 h 1073"/>
              <a:gd name="T20" fmla="*/ 2147483647 w 2667"/>
              <a:gd name="T21" fmla="*/ 2147483647 h 1073"/>
              <a:gd name="T22" fmla="*/ 2147483647 w 2667"/>
              <a:gd name="T23" fmla="*/ 2147483647 h 1073"/>
              <a:gd name="T24" fmla="*/ 2147483647 w 2667"/>
              <a:gd name="T25" fmla="*/ 2147483647 h 1073"/>
              <a:gd name="T26" fmla="*/ 2147483647 w 2667"/>
              <a:gd name="T27" fmla="*/ 2147483647 h 1073"/>
              <a:gd name="T28" fmla="*/ 2147483647 w 2667"/>
              <a:gd name="T29" fmla="*/ 2147483647 h 1073"/>
              <a:gd name="T30" fmla="*/ 2147483647 w 2667"/>
              <a:gd name="T31" fmla="*/ 2147483647 h 1073"/>
              <a:gd name="T32" fmla="*/ 2147483647 w 2667"/>
              <a:gd name="T33" fmla="*/ 2147483647 h 1073"/>
              <a:gd name="T34" fmla="*/ 2147483647 w 2667"/>
              <a:gd name="T35" fmla="*/ 2147483647 h 1073"/>
              <a:gd name="T36" fmla="*/ 2147483647 w 2667"/>
              <a:gd name="T37" fmla="*/ 2147483647 h 1073"/>
              <a:gd name="T38" fmla="*/ 2147483647 w 2667"/>
              <a:gd name="T39" fmla="*/ 2147483647 h 1073"/>
              <a:gd name="T40" fmla="*/ 2147483647 w 2667"/>
              <a:gd name="T41" fmla="*/ 2147483647 h 1073"/>
              <a:gd name="T42" fmla="*/ 2147483647 w 2667"/>
              <a:gd name="T43" fmla="*/ 2147483647 h 1073"/>
              <a:gd name="T44" fmla="*/ 2147483647 w 2667"/>
              <a:gd name="T45" fmla="*/ 2147483647 h 1073"/>
              <a:gd name="T46" fmla="*/ 2147483647 w 2667"/>
              <a:gd name="T47" fmla="*/ 2147483647 h 107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2667"/>
              <a:gd name="T73" fmla="*/ 0 h 1073"/>
              <a:gd name="T74" fmla="*/ 2667 w 2667"/>
              <a:gd name="T75" fmla="*/ 1073 h 1073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2667" h="1073">
                <a:moveTo>
                  <a:pt x="274" y="161"/>
                </a:moveTo>
                <a:cubicBezTo>
                  <a:pt x="199" y="221"/>
                  <a:pt x="48" y="318"/>
                  <a:pt x="24" y="445"/>
                </a:cubicBezTo>
                <a:cubicBezTo>
                  <a:pt x="0" y="572"/>
                  <a:pt x="54" y="936"/>
                  <a:pt x="132" y="921"/>
                </a:cubicBezTo>
                <a:cubicBezTo>
                  <a:pt x="210" y="906"/>
                  <a:pt x="410" y="354"/>
                  <a:pt x="491" y="353"/>
                </a:cubicBezTo>
                <a:cubicBezTo>
                  <a:pt x="572" y="352"/>
                  <a:pt x="489" y="797"/>
                  <a:pt x="619" y="914"/>
                </a:cubicBezTo>
                <a:cubicBezTo>
                  <a:pt x="749" y="1031"/>
                  <a:pt x="1148" y="1070"/>
                  <a:pt x="1268" y="1054"/>
                </a:cubicBezTo>
                <a:cubicBezTo>
                  <a:pt x="1388" y="1038"/>
                  <a:pt x="1299" y="819"/>
                  <a:pt x="1339" y="818"/>
                </a:cubicBezTo>
                <a:cubicBezTo>
                  <a:pt x="1379" y="817"/>
                  <a:pt x="1372" y="1023"/>
                  <a:pt x="1506" y="1048"/>
                </a:cubicBezTo>
                <a:cubicBezTo>
                  <a:pt x="1640" y="1073"/>
                  <a:pt x="2068" y="1025"/>
                  <a:pt x="2144" y="971"/>
                </a:cubicBezTo>
                <a:cubicBezTo>
                  <a:pt x="2220" y="917"/>
                  <a:pt x="1894" y="750"/>
                  <a:pt x="1963" y="722"/>
                </a:cubicBezTo>
                <a:cubicBezTo>
                  <a:pt x="2032" y="694"/>
                  <a:pt x="2455" y="828"/>
                  <a:pt x="2561" y="804"/>
                </a:cubicBezTo>
                <a:cubicBezTo>
                  <a:pt x="2667" y="780"/>
                  <a:pt x="2644" y="650"/>
                  <a:pt x="2600" y="580"/>
                </a:cubicBezTo>
                <a:cubicBezTo>
                  <a:pt x="2556" y="510"/>
                  <a:pt x="2404" y="408"/>
                  <a:pt x="2299" y="386"/>
                </a:cubicBezTo>
                <a:cubicBezTo>
                  <a:pt x="2194" y="364"/>
                  <a:pt x="2055" y="413"/>
                  <a:pt x="1969" y="445"/>
                </a:cubicBezTo>
                <a:cubicBezTo>
                  <a:pt x="1883" y="477"/>
                  <a:pt x="1887" y="531"/>
                  <a:pt x="1785" y="578"/>
                </a:cubicBezTo>
                <a:cubicBezTo>
                  <a:pt x="1683" y="625"/>
                  <a:pt x="1451" y="731"/>
                  <a:pt x="1359" y="729"/>
                </a:cubicBezTo>
                <a:cubicBezTo>
                  <a:pt x="1267" y="727"/>
                  <a:pt x="1307" y="595"/>
                  <a:pt x="1230" y="563"/>
                </a:cubicBezTo>
                <a:cubicBezTo>
                  <a:pt x="1153" y="531"/>
                  <a:pt x="967" y="552"/>
                  <a:pt x="897" y="538"/>
                </a:cubicBezTo>
                <a:cubicBezTo>
                  <a:pt x="827" y="524"/>
                  <a:pt x="801" y="515"/>
                  <a:pt x="811" y="482"/>
                </a:cubicBezTo>
                <a:cubicBezTo>
                  <a:pt x="821" y="449"/>
                  <a:pt x="939" y="402"/>
                  <a:pt x="955" y="338"/>
                </a:cubicBezTo>
                <a:cubicBezTo>
                  <a:pt x="971" y="274"/>
                  <a:pt x="963" y="154"/>
                  <a:pt x="907" y="98"/>
                </a:cubicBezTo>
                <a:cubicBezTo>
                  <a:pt x="851" y="42"/>
                  <a:pt x="691" y="4"/>
                  <a:pt x="619" y="2"/>
                </a:cubicBezTo>
                <a:cubicBezTo>
                  <a:pt x="547" y="0"/>
                  <a:pt x="531" y="60"/>
                  <a:pt x="474" y="86"/>
                </a:cubicBezTo>
                <a:cubicBezTo>
                  <a:pt x="417" y="112"/>
                  <a:pt x="316" y="146"/>
                  <a:pt x="274" y="161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AR"/>
          </a:p>
        </p:txBody>
      </p:sp>
      <p:sp>
        <p:nvSpPr>
          <p:cNvPr id="26628" name="Text Box 115"/>
          <p:cNvSpPr txBox="1">
            <a:spLocks noChangeArrowheads="1"/>
          </p:cNvSpPr>
          <p:nvPr/>
        </p:nvSpPr>
        <p:spPr bwMode="auto">
          <a:xfrm>
            <a:off x="762000" y="3124200"/>
            <a:ext cx="990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1600" b="1">
                <a:latin typeface="Arial" charset="0"/>
              </a:rPr>
              <a:t>Cisteína</a:t>
            </a:r>
          </a:p>
        </p:txBody>
      </p:sp>
      <p:sp>
        <p:nvSpPr>
          <p:cNvPr id="26629" name="Oval 44"/>
          <p:cNvSpPr>
            <a:spLocks noChangeArrowheads="1"/>
          </p:cNvSpPr>
          <p:nvPr/>
        </p:nvSpPr>
        <p:spPr bwMode="auto">
          <a:xfrm>
            <a:off x="3352800" y="2514600"/>
            <a:ext cx="2209800" cy="600075"/>
          </a:xfrm>
          <a:prstGeom prst="ellipse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AR" sz="1800" b="1">
                <a:latin typeface="Arial" charset="0"/>
              </a:rPr>
              <a:t>Subunidad I</a:t>
            </a:r>
          </a:p>
        </p:txBody>
      </p:sp>
      <p:sp>
        <p:nvSpPr>
          <p:cNvPr id="26630" name="Text Box 75"/>
          <p:cNvSpPr txBox="1">
            <a:spLocks noChangeArrowheads="1"/>
          </p:cNvSpPr>
          <p:nvPr/>
        </p:nvSpPr>
        <p:spPr bwMode="auto">
          <a:xfrm>
            <a:off x="7315200" y="2819400"/>
            <a:ext cx="12192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1600" b="1">
                <a:latin typeface="Arial" charset="0"/>
              </a:rPr>
              <a:t>4´Fosfo  panteteína</a:t>
            </a:r>
          </a:p>
        </p:txBody>
      </p:sp>
      <p:sp>
        <p:nvSpPr>
          <p:cNvPr id="26631" name="Freeform 117"/>
          <p:cNvSpPr>
            <a:spLocks/>
          </p:cNvSpPr>
          <p:nvPr/>
        </p:nvSpPr>
        <p:spPr bwMode="auto">
          <a:xfrm>
            <a:off x="4325938" y="1244600"/>
            <a:ext cx="4818062" cy="1766888"/>
          </a:xfrm>
          <a:custGeom>
            <a:avLst/>
            <a:gdLst>
              <a:gd name="T0" fmla="*/ 2147483647 w 3035"/>
              <a:gd name="T1" fmla="*/ 2147483647 h 1113"/>
              <a:gd name="T2" fmla="*/ 2147483647 w 3035"/>
              <a:gd name="T3" fmla="*/ 2147483647 h 1113"/>
              <a:gd name="T4" fmla="*/ 2147483647 w 3035"/>
              <a:gd name="T5" fmla="*/ 2147483647 h 1113"/>
              <a:gd name="T6" fmla="*/ 2147483647 w 3035"/>
              <a:gd name="T7" fmla="*/ 2147483647 h 1113"/>
              <a:gd name="T8" fmla="*/ 2147483647 w 3035"/>
              <a:gd name="T9" fmla="*/ 2147483647 h 1113"/>
              <a:gd name="T10" fmla="*/ 2147483647 w 3035"/>
              <a:gd name="T11" fmla="*/ 2147483647 h 1113"/>
              <a:gd name="T12" fmla="*/ 2147483647 w 3035"/>
              <a:gd name="T13" fmla="*/ 2147483647 h 1113"/>
              <a:gd name="T14" fmla="*/ 2147483647 w 3035"/>
              <a:gd name="T15" fmla="*/ 2147483647 h 1113"/>
              <a:gd name="T16" fmla="*/ 2147483647 w 3035"/>
              <a:gd name="T17" fmla="*/ 2147483647 h 1113"/>
              <a:gd name="T18" fmla="*/ 2147483647 w 3035"/>
              <a:gd name="T19" fmla="*/ 2147483647 h 1113"/>
              <a:gd name="T20" fmla="*/ 2147483647 w 3035"/>
              <a:gd name="T21" fmla="*/ 2147483647 h 1113"/>
              <a:gd name="T22" fmla="*/ 2147483647 w 3035"/>
              <a:gd name="T23" fmla="*/ 2147483647 h 1113"/>
              <a:gd name="T24" fmla="*/ 2147483647 w 3035"/>
              <a:gd name="T25" fmla="*/ 2147483647 h 1113"/>
              <a:gd name="T26" fmla="*/ 2147483647 w 3035"/>
              <a:gd name="T27" fmla="*/ 2147483647 h 1113"/>
              <a:gd name="T28" fmla="*/ 2147483647 w 3035"/>
              <a:gd name="T29" fmla="*/ 2147483647 h 1113"/>
              <a:gd name="T30" fmla="*/ 2147483647 w 3035"/>
              <a:gd name="T31" fmla="*/ 2147483647 h 1113"/>
              <a:gd name="T32" fmla="*/ 2147483647 w 3035"/>
              <a:gd name="T33" fmla="*/ 2147483647 h 1113"/>
              <a:gd name="T34" fmla="*/ 2147483647 w 3035"/>
              <a:gd name="T35" fmla="*/ 2147483647 h 1113"/>
              <a:gd name="T36" fmla="*/ 2147483647 w 3035"/>
              <a:gd name="T37" fmla="*/ 2147483647 h 1113"/>
              <a:gd name="T38" fmla="*/ 2147483647 w 3035"/>
              <a:gd name="T39" fmla="*/ 2147483647 h 1113"/>
              <a:gd name="T40" fmla="*/ 2147483647 w 3035"/>
              <a:gd name="T41" fmla="*/ 2147483647 h 1113"/>
              <a:gd name="T42" fmla="*/ 2147483647 w 3035"/>
              <a:gd name="T43" fmla="*/ 2147483647 h 1113"/>
              <a:gd name="T44" fmla="*/ 2147483647 w 3035"/>
              <a:gd name="T45" fmla="*/ 2147483647 h 1113"/>
              <a:gd name="T46" fmla="*/ 2147483647 w 3035"/>
              <a:gd name="T47" fmla="*/ 2147483647 h 1113"/>
              <a:gd name="T48" fmla="*/ 2147483647 w 3035"/>
              <a:gd name="T49" fmla="*/ 2147483647 h 1113"/>
              <a:gd name="T50" fmla="*/ 2147483647 w 3035"/>
              <a:gd name="T51" fmla="*/ 2147483647 h 1113"/>
              <a:gd name="T52" fmla="*/ 2147483647 w 3035"/>
              <a:gd name="T53" fmla="*/ 2147483647 h 111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3035"/>
              <a:gd name="T82" fmla="*/ 0 h 1113"/>
              <a:gd name="T83" fmla="*/ 3035 w 3035"/>
              <a:gd name="T84" fmla="*/ 1113 h 1113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3035" h="1113">
                <a:moveTo>
                  <a:pt x="97" y="51"/>
                </a:moveTo>
                <a:cubicBezTo>
                  <a:pt x="0" y="102"/>
                  <a:pt x="0" y="304"/>
                  <a:pt x="72" y="368"/>
                </a:cubicBezTo>
                <a:cubicBezTo>
                  <a:pt x="144" y="432"/>
                  <a:pt x="429" y="379"/>
                  <a:pt x="531" y="435"/>
                </a:cubicBezTo>
                <a:cubicBezTo>
                  <a:pt x="633" y="491"/>
                  <a:pt x="575" y="653"/>
                  <a:pt x="681" y="702"/>
                </a:cubicBezTo>
                <a:cubicBezTo>
                  <a:pt x="787" y="751"/>
                  <a:pt x="1089" y="668"/>
                  <a:pt x="1165" y="727"/>
                </a:cubicBezTo>
                <a:cubicBezTo>
                  <a:pt x="1241" y="786"/>
                  <a:pt x="1020" y="993"/>
                  <a:pt x="1140" y="1053"/>
                </a:cubicBezTo>
                <a:cubicBezTo>
                  <a:pt x="1260" y="1113"/>
                  <a:pt x="1744" y="1105"/>
                  <a:pt x="1883" y="1088"/>
                </a:cubicBezTo>
                <a:cubicBezTo>
                  <a:pt x="2022" y="1071"/>
                  <a:pt x="1887" y="968"/>
                  <a:pt x="1975" y="952"/>
                </a:cubicBezTo>
                <a:cubicBezTo>
                  <a:pt x="2063" y="936"/>
                  <a:pt x="2332" y="1002"/>
                  <a:pt x="2411" y="992"/>
                </a:cubicBezTo>
                <a:cubicBezTo>
                  <a:pt x="2490" y="982"/>
                  <a:pt x="2446" y="923"/>
                  <a:pt x="2451" y="894"/>
                </a:cubicBezTo>
                <a:cubicBezTo>
                  <a:pt x="2456" y="865"/>
                  <a:pt x="2385" y="835"/>
                  <a:pt x="2442" y="819"/>
                </a:cubicBezTo>
                <a:cubicBezTo>
                  <a:pt x="2499" y="803"/>
                  <a:pt x="2699" y="821"/>
                  <a:pt x="2795" y="800"/>
                </a:cubicBezTo>
                <a:cubicBezTo>
                  <a:pt x="2891" y="779"/>
                  <a:pt x="3035" y="751"/>
                  <a:pt x="3018" y="694"/>
                </a:cubicBezTo>
                <a:cubicBezTo>
                  <a:pt x="3001" y="637"/>
                  <a:pt x="2769" y="505"/>
                  <a:pt x="2693" y="460"/>
                </a:cubicBezTo>
                <a:cubicBezTo>
                  <a:pt x="2617" y="415"/>
                  <a:pt x="2616" y="429"/>
                  <a:pt x="2559" y="426"/>
                </a:cubicBezTo>
                <a:cubicBezTo>
                  <a:pt x="2502" y="423"/>
                  <a:pt x="2407" y="417"/>
                  <a:pt x="2350" y="443"/>
                </a:cubicBezTo>
                <a:cubicBezTo>
                  <a:pt x="2293" y="469"/>
                  <a:pt x="2242" y="541"/>
                  <a:pt x="2217" y="585"/>
                </a:cubicBezTo>
                <a:cubicBezTo>
                  <a:pt x="2192" y="629"/>
                  <a:pt x="2242" y="670"/>
                  <a:pt x="2200" y="710"/>
                </a:cubicBezTo>
                <a:cubicBezTo>
                  <a:pt x="2158" y="750"/>
                  <a:pt x="2034" y="820"/>
                  <a:pt x="1966" y="827"/>
                </a:cubicBezTo>
                <a:cubicBezTo>
                  <a:pt x="1898" y="834"/>
                  <a:pt x="1859" y="773"/>
                  <a:pt x="1791" y="752"/>
                </a:cubicBezTo>
                <a:cubicBezTo>
                  <a:pt x="1723" y="731"/>
                  <a:pt x="1614" y="726"/>
                  <a:pt x="1557" y="702"/>
                </a:cubicBezTo>
                <a:cubicBezTo>
                  <a:pt x="1500" y="678"/>
                  <a:pt x="1487" y="661"/>
                  <a:pt x="1451" y="608"/>
                </a:cubicBezTo>
                <a:cubicBezTo>
                  <a:pt x="1415" y="555"/>
                  <a:pt x="1403" y="436"/>
                  <a:pt x="1340" y="385"/>
                </a:cubicBezTo>
                <a:cubicBezTo>
                  <a:pt x="1277" y="334"/>
                  <a:pt x="1158" y="320"/>
                  <a:pt x="1073" y="301"/>
                </a:cubicBezTo>
                <a:cubicBezTo>
                  <a:pt x="988" y="282"/>
                  <a:pt x="897" y="312"/>
                  <a:pt x="827" y="272"/>
                </a:cubicBezTo>
                <a:cubicBezTo>
                  <a:pt x="757" y="232"/>
                  <a:pt x="778" y="96"/>
                  <a:pt x="656" y="59"/>
                </a:cubicBezTo>
                <a:cubicBezTo>
                  <a:pt x="534" y="22"/>
                  <a:pt x="194" y="0"/>
                  <a:pt x="97" y="51"/>
                </a:cubicBezTo>
                <a:close/>
              </a:path>
            </a:pathLst>
          </a:cu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AR"/>
          </a:p>
        </p:txBody>
      </p:sp>
      <p:sp>
        <p:nvSpPr>
          <p:cNvPr id="26632" name="Freeform 58"/>
          <p:cNvSpPr>
            <a:spLocks/>
          </p:cNvSpPr>
          <p:nvPr/>
        </p:nvSpPr>
        <p:spPr bwMode="auto">
          <a:xfrm>
            <a:off x="585788" y="1423988"/>
            <a:ext cx="3611562" cy="1671637"/>
          </a:xfrm>
          <a:custGeom>
            <a:avLst/>
            <a:gdLst>
              <a:gd name="T0" fmla="*/ 2147483647 w 2275"/>
              <a:gd name="T1" fmla="*/ 2147483647 h 1053"/>
              <a:gd name="T2" fmla="*/ 2147483647 w 2275"/>
              <a:gd name="T3" fmla="*/ 2147483647 h 1053"/>
              <a:gd name="T4" fmla="*/ 2147483647 w 2275"/>
              <a:gd name="T5" fmla="*/ 2147483647 h 1053"/>
              <a:gd name="T6" fmla="*/ 2147483647 w 2275"/>
              <a:gd name="T7" fmla="*/ 2147483647 h 1053"/>
              <a:gd name="T8" fmla="*/ 2147483647 w 2275"/>
              <a:gd name="T9" fmla="*/ 2147483647 h 1053"/>
              <a:gd name="T10" fmla="*/ 2147483647 w 2275"/>
              <a:gd name="T11" fmla="*/ 2147483647 h 1053"/>
              <a:gd name="T12" fmla="*/ 2147483647 w 2275"/>
              <a:gd name="T13" fmla="*/ 2147483647 h 1053"/>
              <a:gd name="T14" fmla="*/ 2147483647 w 2275"/>
              <a:gd name="T15" fmla="*/ 2147483647 h 1053"/>
              <a:gd name="T16" fmla="*/ 2147483647 w 2275"/>
              <a:gd name="T17" fmla="*/ 2147483647 h 1053"/>
              <a:gd name="T18" fmla="*/ 2147483647 w 2275"/>
              <a:gd name="T19" fmla="*/ 2147483647 h 1053"/>
              <a:gd name="T20" fmla="*/ 2147483647 w 2275"/>
              <a:gd name="T21" fmla="*/ 2147483647 h 1053"/>
              <a:gd name="T22" fmla="*/ 2147483647 w 2275"/>
              <a:gd name="T23" fmla="*/ 2147483647 h 1053"/>
              <a:gd name="T24" fmla="*/ 2147483647 w 2275"/>
              <a:gd name="T25" fmla="*/ 2147483647 h 1053"/>
              <a:gd name="T26" fmla="*/ 2147483647 w 2275"/>
              <a:gd name="T27" fmla="*/ 2147483647 h 1053"/>
              <a:gd name="T28" fmla="*/ 2147483647 w 2275"/>
              <a:gd name="T29" fmla="*/ 2147483647 h 1053"/>
              <a:gd name="T30" fmla="*/ 2147483647 w 2275"/>
              <a:gd name="T31" fmla="*/ 2147483647 h 1053"/>
              <a:gd name="T32" fmla="*/ 2147483647 w 2275"/>
              <a:gd name="T33" fmla="*/ 2147483647 h 1053"/>
              <a:gd name="T34" fmla="*/ 2147483647 w 2275"/>
              <a:gd name="T35" fmla="*/ 2147483647 h 1053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2275"/>
              <a:gd name="T55" fmla="*/ 0 h 1053"/>
              <a:gd name="T56" fmla="*/ 2275 w 2275"/>
              <a:gd name="T57" fmla="*/ 1053 h 1053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2275" h="1053">
                <a:moveTo>
                  <a:pt x="104" y="989"/>
                </a:moveTo>
                <a:cubicBezTo>
                  <a:pt x="208" y="1053"/>
                  <a:pt x="575" y="999"/>
                  <a:pt x="680" y="941"/>
                </a:cubicBezTo>
                <a:cubicBezTo>
                  <a:pt x="785" y="883"/>
                  <a:pt x="731" y="707"/>
                  <a:pt x="735" y="639"/>
                </a:cubicBezTo>
                <a:cubicBezTo>
                  <a:pt x="739" y="571"/>
                  <a:pt x="666" y="549"/>
                  <a:pt x="704" y="531"/>
                </a:cubicBezTo>
                <a:cubicBezTo>
                  <a:pt x="742" y="513"/>
                  <a:pt x="852" y="545"/>
                  <a:pt x="964" y="531"/>
                </a:cubicBezTo>
                <a:cubicBezTo>
                  <a:pt x="1076" y="517"/>
                  <a:pt x="1292" y="448"/>
                  <a:pt x="1375" y="444"/>
                </a:cubicBezTo>
                <a:cubicBezTo>
                  <a:pt x="1458" y="440"/>
                  <a:pt x="1448" y="497"/>
                  <a:pt x="1462" y="507"/>
                </a:cubicBezTo>
                <a:cubicBezTo>
                  <a:pt x="1476" y="517"/>
                  <a:pt x="1442" y="506"/>
                  <a:pt x="1462" y="507"/>
                </a:cubicBezTo>
                <a:cubicBezTo>
                  <a:pt x="1482" y="508"/>
                  <a:pt x="1461" y="509"/>
                  <a:pt x="1580" y="515"/>
                </a:cubicBezTo>
                <a:cubicBezTo>
                  <a:pt x="1699" y="521"/>
                  <a:pt x="2075" y="607"/>
                  <a:pt x="2175" y="543"/>
                </a:cubicBezTo>
                <a:cubicBezTo>
                  <a:pt x="2275" y="479"/>
                  <a:pt x="2238" y="206"/>
                  <a:pt x="2180" y="129"/>
                </a:cubicBezTo>
                <a:cubicBezTo>
                  <a:pt x="2122" y="52"/>
                  <a:pt x="1938" y="71"/>
                  <a:pt x="1825" y="81"/>
                </a:cubicBezTo>
                <a:cubicBezTo>
                  <a:pt x="1712" y="91"/>
                  <a:pt x="1584" y="189"/>
                  <a:pt x="1501" y="192"/>
                </a:cubicBezTo>
                <a:cubicBezTo>
                  <a:pt x="1418" y="195"/>
                  <a:pt x="1481" y="119"/>
                  <a:pt x="1327" y="97"/>
                </a:cubicBezTo>
                <a:cubicBezTo>
                  <a:pt x="1173" y="75"/>
                  <a:pt x="725" y="0"/>
                  <a:pt x="578" y="58"/>
                </a:cubicBezTo>
                <a:cubicBezTo>
                  <a:pt x="431" y="116"/>
                  <a:pt x="534" y="364"/>
                  <a:pt x="447" y="447"/>
                </a:cubicBezTo>
                <a:cubicBezTo>
                  <a:pt x="360" y="530"/>
                  <a:pt x="114" y="465"/>
                  <a:pt x="57" y="555"/>
                </a:cubicBezTo>
                <a:cubicBezTo>
                  <a:pt x="0" y="645"/>
                  <a:pt x="0" y="925"/>
                  <a:pt x="104" y="989"/>
                </a:cubicBezTo>
                <a:close/>
              </a:path>
            </a:pathLst>
          </a:cu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AR"/>
          </a:p>
        </p:txBody>
      </p:sp>
      <p:sp>
        <p:nvSpPr>
          <p:cNvPr id="26633" name="Oval 55"/>
          <p:cNvSpPr>
            <a:spLocks noChangeArrowheads="1"/>
          </p:cNvSpPr>
          <p:nvPr/>
        </p:nvSpPr>
        <p:spPr bwMode="auto">
          <a:xfrm>
            <a:off x="3344863" y="4808538"/>
            <a:ext cx="2141537" cy="601662"/>
          </a:xfrm>
          <a:prstGeom prst="ellipse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AR" sz="1800" b="1">
                <a:latin typeface="Arial" charset="0"/>
              </a:rPr>
              <a:t>Subunidad II</a:t>
            </a:r>
          </a:p>
        </p:txBody>
      </p:sp>
      <p:sp>
        <p:nvSpPr>
          <p:cNvPr id="26634" name="Text Box 54"/>
          <p:cNvSpPr txBox="1">
            <a:spLocks noChangeArrowheads="1"/>
          </p:cNvSpPr>
          <p:nvPr/>
        </p:nvSpPr>
        <p:spPr bwMode="auto">
          <a:xfrm>
            <a:off x="609600" y="3886200"/>
            <a:ext cx="7924800" cy="150813"/>
          </a:xfrm>
          <a:prstGeom prst="rect">
            <a:avLst/>
          </a:prstGeom>
          <a:solidFill>
            <a:srgbClr val="C0C0C0">
              <a:alpha val="50195"/>
            </a:srgbClr>
          </a:solidFill>
          <a:ln w="9525" cap="rnd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AR" sz="1200">
                <a:latin typeface="Times New Roman" pitchFamily="18" charset="0"/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s-AR" sz="1200">
                <a:latin typeface="Times New Roman" pitchFamily="18" charset="0"/>
              </a:rPr>
              <a:t>             </a:t>
            </a:r>
          </a:p>
        </p:txBody>
      </p:sp>
      <p:sp>
        <p:nvSpPr>
          <p:cNvPr id="26635" name="Line 56"/>
          <p:cNvSpPr>
            <a:spLocks noChangeShapeType="1"/>
          </p:cNvSpPr>
          <p:nvPr/>
        </p:nvSpPr>
        <p:spPr bwMode="auto">
          <a:xfrm>
            <a:off x="4225925" y="1492250"/>
            <a:ext cx="0" cy="4702175"/>
          </a:xfrm>
          <a:prstGeom prst="line">
            <a:avLst/>
          </a:prstGeom>
          <a:noFill/>
          <a:ln w="9525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2663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s-ES" altLang="es-AR" sz="3200" b="1" smtClean="0"/>
              <a:t>Esquema Complejo ácido graso sintasa</a:t>
            </a:r>
          </a:p>
        </p:txBody>
      </p:sp>
      <p:sp>
        <p:nvSpPr>
          <p:cNvPr id="26637" name="Text Box 62"/>
          <p:cNvSpPr txBox="1">
            <a:spLocks noChangeArrowheads="1"/>
          </p:cNvSpPr>
          <p:nvPr/>
        </p:nvSpPr>
        <p:spPr bwMode="auto">
          <a:xfrm>
            <a:off x="7620000" y="26670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1400" b="1">
                <a:latin typeface="Arial" charset="0"/>
                <a:sym typeface="Symbol" pitchFamily="18" charset="2"/>
              </a:rPr>
              <a:t></a:t>
            </a:r>
          </a:p>
        </p:txBody>
      </p:sp>
      <p:sp>
        <p:nvSpPr>
          <p:cNvPr id="26638" name="Text Box 63"/>
          <p:cNvSpPr txBox="1">
            <a:spLocks noChangeArrowheads="1"/>
          </p:cNvSpPr>
          <p:nvPr/>
        </p:nvSpPr>
        <p:spPr bwMode="auto">
          <a:xfrm>
            <a:off x="1066800" y="2895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1400" b="1">
                <a:latin typeface="Arial" charset="0"/>
                <a:sym typeface="Symbol" pitchFamily="18" charset="2"/>
              </a:rPr>
              <a:t></a:t>
            </a:r>
          </a:p>
        </p:txBody>
      </p:sp>
      <p:sp>
        <p:nvSpPr>
          <p:cNvPr id="26639" name="Text Box 64"/>
          <p:cNvSpPr txBox="1">
            <a:spLocks noChangeArrowheads="1"/>
          </p:cNvSpPr>
          <p:nvPr/>
        </p:nvSpPr>
        <p:spPr bwMode="auto">
          <a:xfrm>
            <a:off x="8305800" y="2133600"/>
            <a:ext cx="1143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s-ES_tradnl" altLang="es-AR" sz="1800">
              <a:latin typeface="Arial" charset="0"/>
            </a:endParaRPr>
          </a:p>
        </p:txBody>
      </p:sp>
      <p:sp>
        <p:nvSpPr>
          <p:cNvPr id="26640" name="Text Box 67"/>
          <p:cNvSpPr txBox="1">
            <a:spLocks noChangeArrowheads="1"/>
          </p:cNvSpPr>
          <p:nvPr/>
        </p:nvSpPr>
        <p:spPr bwMode="auto">
          <a:xfrm>
            <a:off x="5334000" y="1752600"/>
            <a:ext cx="12192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AR" sz="1600" b="1" i="1">
                <a:latin typeface="Arial" charset="0"/>
              </a:rPr>
              <a:t>Enoil</a:t>
            </a:r>
            <a:r>
              <a:rPr lang="es-ES" altLang="es-AR" sz="1600" b="1">
                <a:latin typeface="Arial" charset="0"/>
              </a:rPr>
              <a:t> </a:t>
            </a:r>
            <a:r>
              <a:rPr lang="es-ES" altLang="es-AR" sz="1600" b="1" i="1">
                <a:latin typeface="Arial" charset="0"/>
              </a:rPr>
              <a:t>reductasa</a:t>
            </a:r>
          </a:p>
        </p:txBody>
      </p:sp>
      <p:sp>
        <p:nvSpPr>
          <p:cNvPr id="26641" name="Rectangle 68"/>
          <p:cNvSpPr>
            <a:spLocks noChangeArrowheads="1"/>
          </p:cNvSpPr>
          <p:nvPr/>
        </p:nvSpPr>
        <p:spPr bwMode="auto">
          <a:xfrm>
            <a:off x="4284663" y="1412875"/>
            <a:ext cx="15113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AR" sz="1600" b="1" i="1">
                <a:latin typeface="Arial" charset="0"/>
              </a:rPr>
              <a:t>Deshidratasa</a:t>
            </a:r>
          </a:p>
        </p:txBody>
      </p:sp>
      <p:sp>
        <p:nvSpPr>
          <p:cNvPr id="26642" name="Rectangle 69"/>
          <p:cNvSpPr>
            <a:spLocks noChangeArrowheads="1"/>
          </p:cNvSpPr>
          <p:nvPr/>
        </p:nvSpPr>
        <p:spPr bwMode="auto">
          <a:xfrm>
            <a:off x="1274763" y="1600200"/>
            <a:ext cx="1468437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600" b="1" i="1">
                <a:latin typeface="Arial" charset="0"/>
              </a:rPr>
              <a:t>Acetil Transacilasa </a:t>
            </a:r>
          </a:p>
        </p:txBody>
      </p:sp>
      <p:sp>
        <p:nvSpPr>
          <p:cNvPr id="26643" name="Text Box 70"/>
          <p:cNvSpPr txBox="1">
            <a:spLocks noChangeArrowheads="1"/>
          </p:cNvSpPr>
          <p:nvPr/>
        </p:nvSpPr>
        <p:spPr bwMode="auto">
          <a:xfrm>
            <a:off x="685800" y="236220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AR" sz="1600" b="1" i="1">
                <a:latin typeface="Arial" charset="0"/>
              </a:rPr>
              <a:t>Cetoacil sintasa</a:t>
            </a:r>
            <a:endParaRPr lang="es-ES" altLang="es-AR" sz="1800">
              <a:latin typeface="Arial" charset="0"/>
            </a:endParaRPr>
          </a:p>
        </p:txBody>
      </p:sp>
      <p:sp>
        <p:nvSpPr>
          <p:cNvPr id="26644" name="Rectangle 71"/>
          <p:cNvSpPr>
            <a:spLocks noChangeArrowheads="1"/>
          </p:cNvSpPr>
          <p:nvPr/>
        </p:nvSpPr>
        <p:spPr bwMode="auto">
          <a:xfrm>
            <a:off x="2743200" y="1676400"/>
            <a:ext cx="1468438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600" b="1" i="1">
                <a:latin typeface="Arial" charset="0"/>
              </a:rPr>
              <a:t>Malonil</a:t>
            </a:r>
            <a:r>
              <a:rPr lang="es-ES" altLang="es-AR" sz="1600" b="1">
                <a:latin typeface="Arial" charset="0"/>
              </a:rPr>
              <a:t> </a:t>
            </a:r>
            <a:r>
              <a:rPr lang="es-ES" altLang="es-AR" sz="1600" b="1" i="1">
                <a:latin typeface="Arial" charset="0"/>
              </a:rPr>
              <a:t>Transacilasa </a:t>
            </a:r>
          </a:p>
        </p:txBody>
      </p:sp>
      <p:sp>
        <p:nvSpPr>
          <p:cNvPr id="26645" name="Text Box 72"/>
          <p:cNvSpPr txBox="1">
            <a:spLocks noChangeArrowheads="1"/>
          </p:cNvSpPr>
          <p:nvPr/>
        </p:nvSpPr>
        <p:spPr bwMode="auto">
          <a:xfrm>
            <a:off x="7543800" y="2438400"/>
            <a:ext cx="685800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es-ES" altLang="es-AR" sz="1600" b="1">
                <a:latin typeface="Arial" charset="0"/>
              </a:rPr>
              <a:t>ACP</a:t>
            </a:r>
            <a:endParaRPr lang="es-ES" altLang="es-AR" sz="1800">
              <a:latin typeface="Arial" charset="0"/>
            </a:endParaRPr>
          </a:p>
        </p:txBody>
      </p:sp>
      <p:sp>
        <p:nvSpPr>
          <p:cNvPr id="26646" name="Text Box 74"/>
          <p:cNvSpPr txBox="1">
            <a:spLocks noChangeArrowheads="1"/>
          </p:cNvSpPr>
          <p:nvPr/>
        </p:nvSpPr>
        <p:spPr bwMode="auto">
          <a:xfrm>
            <a:off x="7848600" y="2133600"/>
            <a:ext cx="1371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AR" sz="1600" b="1" i="1">
                <a:latin typeface="Arial" charset="0"/>
              </a:rPr>
              <a:t>Tioesterasa</a:t>
            </a:r>
            <a:endParaRPr lang="es-ES" altLang="es-AR" sz="1800">
              <a:latin typeface="Arial" charset="0"/>
            </a:endParaRPr>
          </a:p>
        </p:txBody>
      </p:sp>
      <p:sp>
        <p:nvSpPr>
          <p:cNvPr id="26647" name="Text Box 109"/>
          <p:cNvSpPr txBox="1">
            <a:spLocks noChangeArrowheads="1"/>
          </p:cNvSpPr>
          <p:nvPr/>
        </p:nvSpPr>
        <p:spPr bwMode="auto">
          <a:xfrm>
            <a:off x="6172200" y="2362200"/>
            <a:ext cx="12192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AR" sz="1600" b="1" i="1">
                <a:latin typeface="Arial" charset="0"/>
              </a:rPr>
              <a:t>Cetoacil reductasa</a:t>
            </a:r>
            <a:endParaRPr lang="es-ES" altLang="es-AR" sz="1800">
              <a:latin typeface="Arial" charset="0"/>
            </a:endParaRPr>
          </a:p>
        </p:txBody>
      </p:sp>
      <p:sp>
        <p:nvSpPr>
          <p:cNvPr id="26648" name="Text Box 111"/>
          <p:cNvSpPr txBox="1">
            <a:spLocks noChangeArrowheads="1"/>
          </p:cNvSpPr>
          <p:nvPr/>
        </p:nvSpPr>
        <p:spPr bwMode="auto">
          <a:xfrm>
            <a:off x="990600" y="3505200"/>
            <a:ext cx="609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1600" b="1">
                <a:latin typeface="Arial" charset="0"/>
              </a:rPr>
              <a:t>SH</a:t>
            </a:r>
          </a:p>
        </p:txBody>
      </p:sp>
      <p:sp>
        <p:nvSpPr>
          <p:cNvPr id="26649" name="Text Box 113"/>
          <p:cNvSpPr txBox="1">
            <a:spLocks noChangeArrowheads="1"/>
          </p:cNvSpPr>
          <p:nvPr/>
        </p:nvSpPr>
        <p:spPr bwMode="auto">
          <a:xfrm>
            <a:off x="609600" y="4267200"/>
            <a:ext cx="12192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1600" b="1">
                <a:latin typeface="Arial" charset="0"/>
              </a:rPr>
              <a:t>4´Fosfo  panteteína</a:t>
            </a:r>
          </a:p>
        </p:txBody>
      </p:sp>
      <p:sp>
        <p:nvSpPr>
          <p:cNvPr id="26650" name="Text Box 114"/>
          <p:cNvSpPr txBox="1">
            <a:spLocks noChangeArrowheads="1"/>
          </p:cNvSpPr>
          <p:nvPr/>
        </p:nvSpPr>
        <p:spPr bwMode="auto">
          <a:xfrm>
            <a:off x="7467600" y="3505200"/>
            <a:ext cx="609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1600" b="1">
                <a:latin typeface="Arial" charset="0"/>
              </a:rPr>
              <a:t>SH</a:t>
            </a:r>
          </a:p>
        </p:txBody>
      </p:sp>
      <p:sp>
        <p:nvSpPr>
          <p:cNvPr id="26651" name="Text Box 116"/>
          <p:cNvSpPr txBox="1">
            <a:spLocks noChangeArrowheads="1"/>
          </p:cNvSpPr>
          <p:nvPr/>
        </p:nvSpPr>
        <p:spPr bwMode="auto">
          <a:xfrm>
            <a:off x="10668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1400" b="1">
                <a:latin typeface="Arial" charset="0"/>
                <a:sym typeface="Symbol" pitchFamily="18" charset="2"/>
              </a:rPr>
              <a:t></a:t>
            </a:r>
          </a:p>
        </p:txBody>
      </p:sp>
      <p:sp>
        <p:nvSpPr>
          <p:cNvPr id="26652" name="Text Box 118"/>
          <p:cNvSpPr txBox="1">
            <a:spLocks noChangeArrowheads="1"/>
          </p:cNvSpPr>
          <p:nvPr/>
        </p:nvSpPr>
        <p:spPr bwMode="auto">
          <a:xfrm>
            <a:off x="76200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1400" b="1">
                <a:latin typeface="Arial" charset="0"/>
                <a:sym typeface="Symbol" pitchFamily="18" charset="2"/>
              </a:rPr>
              <a:t></a:t>
            </a:r>
          </a:p>
        </p:txBody>
      </p:sp>
      <p:sp>
        <p:nvSpPr>
          <p:cNvPr id="26653" name="Text Box 119"/>
          <p:cNvSpPr txBox="1">
            <a:spLocks noChangeArrowheads="1"/>
          </p:cNvSpPr>
          <p:nvPr/>
        </p:nvSpPr>
        <p:spPr bwMode="auto">
          <a:xfrm>
            <a:off x="990600" y="41148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AR" sz="1400" b="1">
                <a:latin typeface="Arial" charset="0"/>
                <a:sym typeface="Symbol" pitchFamily="18" charset="2"/>
              </a:rPr>
              <a:t></a:t>
            </a:r>
            <a:endParaRPr lang="es-ES" altLang="es-AR" sz="1400" b="1">
              <a:latin typeface="Arial" charset="0"/>
            </a:endParaRPr>
          </a:p>
        </p:txBody>
      </p:sp>
      <p:sp>
        <p:nvSpPr>
          <p:cNvPr id="26654" name="Text Box 120"/>
          <p:cNvSpPr txBox="1">
            <a:spLocks noChangeArrowheads="1"/>
          </p:cNvSpPr>
          <p:nvPr/>
        </p:nvSpPr>
        <p:spPr bwMode="auto">
          <a:xfrm>
            <a:off x="914400" y="3962400"/>
            <a:ext cx="609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AR" sz="1600" b="1">
                <a:latin typeface="Arial" charset="0"/>
              </a:rPr>
              <a:t>SH</a:t>
            </a:r>
          </a:p>
        </p:txBody>
      </p:sp>
      <p:sp>
        <p:nvSpPr>
          <p:cNvPr id="26655" name="Text Box 121"/>
          <p:cNvSpPr txBox="1">
            <a:spLocks noChangeArrowheads="1"/>
          </p:cNvSpPr>
          <p:nvPr/>
        </p:nvSpPr>
        <p:spPr bwMode="auto">
          <a:xfrm>
            <a:off x="2286000" y="5943600"/>
            <a:ext cx="12192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AR" sz="1600" b="1" i="1">
                <a:latin typeface="Arial" charset="0"/>
              </a:rPr>
              <a:t>Enoil</a:t>
            </a:r>
            <a:r>
              <a:rPr lang="es-ES" altLang="es-AR" sz="1600" b="1">
                <a:latin typeface="Arial" charset="0"/>
              </a:rPr>
              <a:t> </a:t>
            </a:r>
            <a:r>
              <a:rPr lang="es-ES" altLang="es-AR" sz="1600" b="1" i="1">
                <a:latin typeface="Arial" charset="0"/>
              </a:rPr>
              <a:t>reductasa</a:t>
            </a:r>
          </a:p>
        </p:txBody>
      </p:sp>
      <p:sp>
        <p:nvSpPr>
          <p:cNvPr id="26656" name="Text Box 122"/>
          <p:cNvSpPr txBox="1">
            <a:spLocks noChangeArrowheads="1"/>
          </p:cNvSpPr>
          <p:nvPr/>
        </p:nvSpPr>
        <p:spPr bwMode="auto">
          <a:xfrm>
            <a:off x="1066800" y="5943600"/>
            <a:ext cx="12192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AR" sz="1600" b="1" i="1">
                <a:latin typeface="Arial" charset="0"/>
              </a:rPr>
              <a:t>Cetoacil reductasa</a:t>
            </a:r>
            <a:endParaRPr lang="es-ES" altLang="es-AR" sz="1800">
              <a:latin typeface="Arial" charset="0"/>
            </a:endParaRPr>
          </a:p>
        </p:txBody>
      </p:sp>
      <p:sp>
        <p:nvSpPr>
          <p:cNvPr id="26657" name="Text Box 125"/>
          <p:cNvSpPr txBox="1">
            <a:spLocks noChangeArrowheads="1"/>
          </p:cNvSpPr>
          <p:nvPr/>
        </p:nvSpPr>
        <p:spPr bwMode="auto">
          <a:xfrm>
            <a:off x="7543800" y="487680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AR" sz="1600" b="1" i="1">
                <a:latin typeface="Arial" charset="0"/>
              </a:rPr>
              <a:t>Cetoacil sintasa</a:t>
            </a:r>
            <a:endParaRPr lang="es-ES" altLang="es-AR" sz="1800">
              <a:latin typeface="Arial" charset="0"/>
            </a:endParaRPr>
          </a:p>
        </p:txBody>
      </p:sp>
      <p:sp>
        <p:nvSpPr>
          <p:cNvPr id="26658" name="Rectangle 126"/>
          <p:cNvSpPr>
            <a:spLocks noChangeArrowheads="1"/>
          </p:cNvSpPr>
          <p:nvPr/>
        </p:nvSpPr>
        <p:spPr bwMode="auto">
          <a:xfrm>
            <a:off x="6172200" y="5257800"/>
            <a:ext cx="1468438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AR" sz="1600" b="1" i="1">
                <a:latin typeface="Arial" charset="0"/>
              </a:rPr>
              <a:t>Acetil Transacilasa </a:t>
            </a:r>
          </a:p>
        </p:txBody>
      </p:sp>
      <p:sp>
        <p:nvSpPr>
          <p:cNvPr id="26659" name="Rectangle 127"/>
          <p:cNvSpPr>
            <a:spLocks noChangeArrowheads="1"/>
          </p:cNvSpPr>
          <p:nvPr/>
        </p:nvSpPr>
        <p:spPr bwMode="auto">
          <a:xfrm>
            <a:off x="4648200" y="5562600"/>
            <a:ext cx="1468438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AR" sz="1600" b="1" i="1">
                <a:latin typeface="Arial" charset="0"/>
              </a:rPr>
              <a:t>Malonil</a:t>
            </a:r>
            <a:r>
              <a:rPr lang="es-ES" altLang="es-AR" sz="1600" b="1">
                <a:latin typeface="Arial" charset="0"/>
              </a:rPr>
              <a:t> </a:t>
            </a:r>
            <a:r>
              <a:rPr lang="es-ES" altLang="es-AR" sz="1600" b="1" i="1">
                <a:latin typeface="Arial" charset="0"/>
              </a:rPr>
              <a:t>Transacilasa </a:t>
            </a:r>
          </a:p>
        </p:txBody>
      </p:sp>
      <p:sp>
        <p:nvSpPr>
          <p:cNvPr id="26660" name="Text Box 128"/>
          <p:cNvSpPr txBox="1">
            <a:spLocks noChangeArrowheads="1"/>
          </p:cNvSpPr>
          <p:nvPr/>
        </p:nvSpPr>
        <p:spPr bwMode="auto">
          <a:xfrm>
            <a:off x="914400" y="5029200"/>
            <a:ext cx="685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AR" sz="1600" b="1">
                <a:latin typeface="Arial" charset="0"/>
              </a:rPr>
              <a:t>ACP</a:t>
            </a:r>
            <a:endParaRPr lang="es-ES" altLang="es-AR" sz="1800">
              <a:latin typeface="Arial" charset="0"/>
            </a:endParaRPr>
          </a:p>
        </p:txBody>
      </p:sp>
      <p:sp>
        <p:nvSpPr>
          <p:cNvPr id="26661" name="Text Box 129"/>
          <p:cNvSpPr txBox="1">
            <a:spLocks noChangeArrowheads="1"/>
          </p:cNvSpPr>
          <p:nvPr/>
        </p:nvSpPr>
        <p:spPr bwMode="auto">
          <a:xfrm rot="-4064482">
            <a:off x="-288925" y="5470525"/>
            <a:ext cx="1371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AR" sz="1600" b="1" i="1">
                <a:latin typeface="Arial" charset="0"/>
              </a:rPr>
              <a:t>Tioesterasa</a:t>
            </a:r>
            <a:endParaRPr lang="es-ES" altLang="es-AR" sz="1800">
              <a:latin typeface="Arial" charset="0"/>
            </a:endParaRPr>
          </a:p>
        </p:txBody>
      </p:sp>
      <p:sp>
        <p:nvSpPr>
          <p:cNvPr id="26662" name="Text Box 130"/>
          <p:cNvSpPr txBox="1">
            <a:spLocks noChangeArrowheads="1"/>
          </p:cNvSpPr>
          <p:nvPr/>
        </p:nvSpPr>
        <p:spPr bwMode="auto">
          <a:xfrm>
            <a:off x="7696200" y="41910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AR" sz="1400" b="1">
                <a:latin typeface="Arial" charset="0"/>
                <a:sym typeface="Symbol" pitchFamily="18" charset="2"/>
              </a:rPr>
              <a:t></a:t>
            </a:r>
            <a:endParaRPr lang="es-ES" altLang="es-AR" sz="1400" b="1">
              <a:latin typeface="Arial" charset="0"/>
            </a:endParaRPr>
          </a:p>
        </p:txBody>
      </p:sp>
      <p:sp>
        <p:nvSpPr>
          <p:cNvPr id="26663" name="Rectangle 131"/>
          <p:cNvSpPr>
            <a:spLocks noChangeArrowheads="1"/>
          </p:cNvSpPr>
          <p:nvPr/>
        </p:nvSpPr>
        <p:spPr bwMode="auto">
          <a:xfrm>
            <a:off x="2771775" y="5734050"/>
            <a:ext cx="15113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AR" sz="1600" b="1" i="1">
                <a:latin typeface="Arial" charset="0"/>
              </a:rPr>
              <a:t>Deshidratasa</a:t>
            </a:r>
          </a:p>
        </p:txBody>
      </p:sp>
      <p:sp>
        <p:nvSpPr>
          <p:cNvPr id="26664" name="Text Box 132"/>
          <p:cNvSpPr txBox="1">
            <a:spLocks noChangeArrowheads="1"/>
          </p:cNvSpPr>
          <p:nvPr/>
        </p:nvSpPr>
        <p:spPr bwMode="auto">
          <a:xfrm>
            <a:off x="990600" y="4724400"/>
            <a:ext cx="3413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AR" sz="1400" b="1">
                <a:latin typeface="Arial" charset="0"/>
                <a:sym typeface="Symbol" pitchFamily="18" charset="2"/>
              </a:rPr>
              <a:t></a:t>
            </a:r>
            <a:endParaRPr lang="es-ES" altLang="es-AR" sz="1400" b="1">
              <a:latin typeface="Arial" charset="0"/>
            </a:endParaRPr>
          </a:p>
        </p:txBody>
      </p:sp>
      <p:sp>
        <p:nvSpPr>
          <p:cNvPr id="26665" name="Text Box 133"/>
          <p:cNvSpPr txBox="1">
            <a:spLocks noChangeArrowheads="1"/>
          </p:cNvSpPr>
          <p:nvPr/>
        </p:nvSpPr>
        <p:spPr bwMode="auto">
          <a:xfrm>
            <a:off x="7620000" y="4419600"/>
            <a:ext cx="990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1600" b="1">
                <a:latin typeface="Arial" charset="0"/>
              </a:rPr>
              <a:t>Cisteína</a:t>
            </a:r>
          </a:p>
        </p:txBody>
      </p:sp>
      <p:sp>
        <p:nvSpPr>
          <p:cNvPr id="26666" name="Text Box 134"/>
          <p:cNvSpPr txBox="1">
            <a:spLocks noChangeArrowheads="1"/>
          </p:cNvSpPr>
          <p:nvPr/>
        </p:nvSpPr>
        <p:spPr bwMode="auto">
          <a:xfrm>
            <a:off x="7543800" y="3962400"/>
            <a:ext cx="609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1600" b="1">
                <a:latin typeface="Arial" charset="0"/>
              </a:rPr>
              <a:t>SH</a:t>
            </a:r>
          </a:p>
        </p:txBody>
      </p:sp>
      <p:sp>
        <p:nvSpPr>
          <p:cNvPr id="26667" name="Text Box 135"/>
          <p:cNvSpPr txBox="1">
            <a:spLocks noChangeArrowheads="1"/>
          </p:cNvSpPr>
          <p:nvPr/>
        </p:nvSpPr>
        <p:spPr bwMode="auto">
          <a:xfrm>
            <a:off x="7772400" y="4648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AR" sz="1400" b="1">
                <a:latin typeface="Arial" charset="0"/>
                <a:sym typeface="Symbol" pitchFamily="18" charset="2"/>
              </a:rPr>
              <a:t></a:t>
            </a:r>
            <a:endParaRPr lang="es-ES" altLang="es-AR" sz="1400" b="1">
              <a:latin typeface="Arial" charset="0"/>
            </a:endParaRPr>
          </a:p>
        </p:txBody>
      </p:sp>
      <p:sp>
        <p:nvSpPr>
          <p:cNvPr id="26668" name="Freeform 138"/>
          <p:cNvSpPr>
            <a:spLocks/>
          </p:cNvSpPr>
          <p:nvPr/>
        </p:nvSpPr>
        <p:spPr bwMode="auto">
          <a:xfrm>
            <a:off x="4191000" y="5943600"/>
            <a:ext cx="381000" cy="76200"/>
          </a:xfrm>
          <a:custGeom>
            <a:avLst/>
            <a:gdLst>
              <a:gd name="T0" fmla="*/ 0 w 240"/>
              <a:gd name="T1" fmla="*/ 0 h 48"/>
              <a:gd name="T2" fmla="*/ 2147483647 w 240"/>
              <a:gd name="T3" fmla="*/ 2147483647 h 48"/>
              <a:gd name="T4" fmla="*/ 2147483647 w 240"/>
              <a:gd name="T5" fmla="*/ 0 h 48"/>
              <a:gd name="T6" fmla="*/ 0 60000 65536"/>
              <a:gd name="T7" fmla="*/ 0 60000 65536"/>
              <a:gd name="T8" fmla="*/ 0 60000 65536"/>
              <a:gd name="T9" fmla="*/ 0 w 240"/>
              <a:gd name="T10" fmla="*/ 0 h 48"/>
              <a:gd name="T11" fmla="*/ 240 w 240"/>
              <a:gd name="T12" fmla="*/ 48 h 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40" h="48">
                <a:moveTo>
                  <a:pt x="0" y="0"/>
                </a:moveTo>
                <a:cubicBezTo>
                  <a:pt x="4" y="24"/>
                  <a:pt x="8" y="48"/>
                  <a:pt x="48" y="48"/>
                </a:cubicBezTo>
                <a:cubicBezTo>
                  <a:pt x="88" y="48"/>
                  <a:pt x="208" y="8"/>
                  <a:pt x="240" y="0"/>
                </a:cubicBezTo>
              </a:path>
            </a:pathLst>
          </a:custGeom>
          <a:noFill/>
          <a:ln w="222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26669" name="Freeform 139"/>
          <p:cNvSpPr>
            <a:spLocks/>
          </p:cNvSpPr>
          <p:nvPr/>
        </p:nvSpPr>
        <p:spPr bwMode="auto">
          <a:xfrm>
            <a:off x="4114800" y="1587500"/>
            <a:ext cx="304800" cy="165100"/>
          </a:xfrm>
          <a:custGeom>
            <a:avLst/>
            <a:gdLst>
              <a:gd name="T0" fmla="*/ 0 w 192"/>
              <a:gd name="T1" fmla="*/ 2147483647 h 104"/>
              <a:gd name="T2" fmla="*/ 2147483647 w 192"/>
              <a:gd name="T3" fmla="*/ 2147483647 h 104"/>
              <a:gd name="T4" fmla="*/ 2147483647 w 192"/>
              <a:gd name="T5" fmla="*/ 2147483647 h 104"/>
              <a:gd name="T6" fmla="*/ 0 60000 65536"/>
              <a:gd name="T7" fmla="*/ 0 60000 65536"/>
              <a:gd name="T8" fmla="*/ 0 60000 65536"/>
              <a:gd name="T9" fmla="*/ 0 w 192"/>
              <a:gd name="T10" fmla="*/ 0 h 104"/>
              <a:gd name="T11" fmla="*/ 192 w 192"/>
              <a:gd name="T12" fmla="*/ 104 h 10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" h="104">
                <a:moveTo>
                  <a:pt x="0" y="104"/>
                </a:moveTo>
                <a:cubicBezTo>
                  <a:pt x="8" y="60"/>
                  <a:pt x="16" y="16"/>
                  <a:pt x="48" y="8"/>
                </a:cubicBezTo>
                <a:cubicBezTo>
                  <a:pt x="80" y="0"/>
                  <a:pt x="168" y="48"/>
                  <a:pt x="192" y="56"/>
                </a:cubicBezTo>
              </a:path>
            </a:pathLst>
          </a:custGeom>
          <a:noFill/>
          <a:ln w="222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5" y="77548"/>
            <a:ext cx="6999734" cy="6447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Elipse"/>
          <p:cNvSpPr/>
          <p:nvPr/>
        </p:nvSpPr>
        <p:spPr>
          <a:xfrm>
            <a:off x="2123728" y="149556"/>
            <a:ext cx="1368152" cy="8311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4" name="3 Elipse"/>
          <p:cNvSpPr/>
          <p:nvPr/>
        </p:nvSpPr>
        <p:spPr>
          <a:xfrm>
            <a:off x="2273662" y="980728"/>
            <a:ext cx="1650265" cy="8311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3" name="2 Elipse"/>
          <p:cNvSpPr/>
          <p:nvPr/>
        </p:nvSpPr>
        <p:spPr>
          <a:xfrm>
            <a:off x="7164288" y="764704"/>
            <a:ext cx="1512168" cy="6316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5" name="4 Flecha abajo"/>
          <p:cNvSpPr/>
          <p:nvPr/>
        </p:nvSpPr>
        <p:spPr>
          <a:xfrm>
            <a:off x="8028384" y="2276872"/>
            <a:ext cx="216024" cy="216024"/>
          </a:xfrm>
          <a:prstGeom prst="down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7" name="6 Elipse"/>
          <p:cNvSpPr/>
          <p:nvPr/>
        </p:nvSpPr>
        <p:spPr>
          <a:xfrm>
            <a:off x="7740352" y="3429000"/>
            <a:ext cx="432048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9" name="8 Flecha abajo"/>
          <p:cNvSpPr/>
          <p:nvPr/>
        </p:nvSpPr>
        <p:spPr>
          <a:xfrm>
            <a:off x="7848364" y="4077072"/>
            <a:ext cx="216024" cy="216024"/>
          </a:xfrm>
          <a:prstGeom prst="down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0" name="9 Flecha abajo"/>
          <p:cNvSpPr/>
          <p:nvPr/>
        </p:nvSpPr>
        <p:spPr>
          <a:xfrm>
            <a:off x="7784730" y="5517232"/>
            <a:ext cx="216024" cy="216024"/>
          </a:xfrm>
          <a:prstGeom prst="down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8" name="7 Rectángulo"/>
          <p:cNvSpPr/>
          <p:nvPr/>
        </p:nvSpPr>
        <p:spPr>
          <a:xfrm>
            <a:off x="7740352" y="4725144"/>
            <a:ext cx="720080" cy="21602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2" name="11 Rectángulo"/>
          <p:cNvSpPr/>
          <p:nvPr/>
        </p:nvSpPr>
        <p:spPr>
          <a:xfrm>
            <a:off x="7668344" y="1601169"/>
            <a:ext cx="720080" cy="21602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462491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3" grpId="0" animBg="1"/>
      <p:bldP spid="5" grpId="0" animBg="1"/>
      <p:bldP spid="7" grpId="0" animBg="1"/>
      <p:bldP spid="9" grpId="0" animBg="1"/>
      <p:bldP spid="10" grpId="0" animBg="1"/>
      <p:bldP spid="8" grpId="0" animBg="1"/>
      <p:bldP spid="1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60350"/>
            <a:ext cx="8229600" cy="993775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s-ES" altLang="es-AR" sz="3600" b="1" dirty="0" smtClean="0"/>
              <a:t/>
            </a:r>
            <a:br>
              <a:rPr lang="es-ES" altLang="es-AR" sz="3600" b="1" dirty="0" smtClean="0"/>
            </a:br>
            <a:r>
              <a:rPr lang="es-ES" altLang="es-AR" sz="3600" b="1" dirty="0" smtClean="0"/>
              <a:t/>
            </a:r>
            <a:br>
              <a:rPr lang="es-ES" altLang="es-AR" sz="3600" b="1" dirty="0" smtClean="0"/>
            </a:br>
            <a:r>
              <a:rPr lang="es-ES" altLang="es-AR" sz="3600" b="1" dirty="0" smtClean="0"/>
              <a:t>Formación de  </a:t>
            </a:r>
            <a:br>
              <a:rPr lang="es-ES" altLang="es-AR" sz="3600" b="1" dirty="0" smtClean="0"/>
            </a:br>
            <a:r>
              <a:rPr lang="es-ES" altLang="es-AR" sz="3600" b="1" dirty="0" smtClean="0">
                <a:solidFill>
                  <a:srgbClr val="C00000"/>
                </a:solidFill>
              </a:rPr>
              <a:t>ACETIL-Enzima Condensante(EC</a:t>
            </a:r>
            <a:r>
              <a:rPr lang="es-ES" altLang="es-AR" sz="3600" b="1" dirty="0" smtClean="0">
                <a:solidFill>
                  <a:srgbClr val="C00000"/>
                </a:solidFill>
              </a:rPr>
              <a:t>)</a:t>
            </a:r>
            <a:br>
              <a:rPr lang="es-ES" altLang="es-AR" sz="3600" b="1" dirty="0" smtClean="0">
                <a:solidFill>
                  <a:srgbClr val="C00000"/>
                </a:solidFill>
              </a:rPr>
            </a:br>
            <a:r>
              <a:rPr lang="es-ES" altLang="es-AR" sz="3600" b="1" dirty="0" smtClean="0"/>
              <a:t/>
            </a:r>
            <a:br>
              <a:rPr lang="es-ES" altLang="es-AR" sz="3600" b="1" dirty="0" smtClean="0"/>
            </a:br>
            <a:r>
              <a:rPr lang="es-ES" altLang="es-AR" sz="3600" b="1" dirty="0" smtClean="0"/>
              <a:t>1°) Adición del grupo acetilo</a:t>
            </a:r>
          </a:p>
        </p:txBody>
      </p:sp>
      <p:pic>
        <p:nvPicPr>
          <p:cNvPr id="27651" name="Picture 6" descr="fi18p24"/>
          <p:cNvPicPr>
            <a:picLocks noChangeAspect="1" noChangeArrowheads="1"/>
          </p:cNvPicPr>
          <p:nvPr/>
        </p:nvPicPr>
        <p:blipFill>
          <a:blip r:embed="rId2">
            <a:lum bright="-28000"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39" t="62939" r="5853" b="6642"/>
          <a:stretch>
            <a:fillRect/>
          </a:stretch>
        </p:blipFill>
        <p:spPr bwMode="auto">
          <a:xfrm>
            <a:off x="395288" y="1912938"/>
            <a:ext cx="8748712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2" name="Text Box 7"/>
          <p:cNvSpPr txBox="1">
            <a:spLocks noChangeArrowheads="1"/>
          </p:cNvSpPr>
          <p:nvPr/>
        </p:nvSpPr>
        <p:spPr bwMode="auto">
          <a:xfrm>
            <a:off x="0" y="4005263"/>
            <a:ext cx="2211388" cy="5191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2800" b="1">
                <a:latin typeface="Arial" charset="0"/>
              </a:rPr>
              <a:t>Acetil-CoA</a:t>
            </a:r>
          </a:p>
        </p:txBody>
      </p:sp>
      <p:sp>
        <p:nvSpPr>
          <p:cNvPr id="27653" name="Text Box 8"/>
          <p:cNvSpPr txBox="1">
            <a:spLocks noChangeArrowheads="1"/>
          </p:cNvSpPr>
          <p:nvPr/>
        </p:nvSpPr>
        <p:spPr bwMode="auto">
          <a:xfrm>
            <a:off x="6227763" y="4076700"/>
            <a:ext cx="1800225" cy="519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2800" b="1">
                <a:latin typeface="Arial" charset="0"/>
              </a:rPr>
              <a:t>Acetil-EC</a:t>
            </a:r>
          </a:p>
        </p:txBody>
      </p:sp>
      <p:sp>
        <p:nvSpPr>
          <p:cNvPr id="27654" name="Text Box 9"/>
          <p:cNvSpPr txBox="1">
            <a:spLocks noChangeArrowheads="1"/>
          </p:cNvSpPr>
          <p:nvPr/>
        </p:nvSpPr>
        <p:spPr bwMode="auto">
          <a:xfrm>
            <a:off x="3419475" y="3500438"/>
            <a:ext cx="2471738" cy="10080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AR" sz="2800" b="1" i="1">
                <a:latin typeface="Arial" charset="0"/>
              </a:rPr>
              <a:t>Acetil transacilasa</a:t>
            </a:r>
          </a:p>
        </p:txBody>
      </p:sp>
      <p:sp>
        <p:nvSpPr>
          <p:cNvPr id="27655" name="Text Box 10"/>
          <p:cNvSpPr txBox="1">
            <a:spLocks noChangeArrowheads="1"/>
          </p:cNvSpPr>
          <p:nvPr/>
        </p:nvSpPr>
        <p:spPr bwMode="auto">
          <a:xfrm>
            <a:off x="2627313" y="1989138"/>
            <a:ext cx="1560512" cy="519112"/>
          </a:xfrm>
          <a:prstGeom prst="rect">
            <a:avLst/>
          </a:prstGeom>
          <a:solidFill>
            <a:srgbClr val="EAEA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2800" b="1" i="1">
                <a:solidFill>
                  <a:srgbClr val="0000FF"/>
                </a:solidFill>
                <a:latin typeface="Arial" charset="0"/>
              </a:rPr>
              <a:t>HS-EC</a:t>
            </a:r>
          </a:p>
        </p:txBody>
      </p:sp>
      <p:sp>
        <p:nvSpPr>
          <p:cNvPr id="27656" name="Text Box 11"/>
          <p:cNvSpPr txBox="1">
            <a:spLocks noChangeArrowheads="1"/>
          </p:cNvSpPr>
          <p:nvPr/>
        </p:nvSpPr>
        <p:spPr bwMode="auto">
          <a:xfrm>
            <a:off x="4716463" y="1916113"/>
            <a:ext cx="1951037" cy="519112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2800" b="1">
                <a:latin typeface="Arial" charset="0"/>
              </a:rPr>
              <a:t>CoA-SH</a:t>
            </a:r>
          </a:p>
        </p:txBody>
      </p:sp>
      <p:sp>
        <p:nvSpPr>
          <p:cNvPr id="27657" name="Text Box 13"/>
          <p:cNvSpPr txBox="1">
            <a:spLocks noChangeArrowheads="1"/>
          </p:cNvSpPr>
          <p:nvPr/>
        </p:nvSpPr>
        <p:spPr bwMode="auto">
          <a:xfrm>
            <a:off x="7583488" y="3068638"/>
            <a:ext cx="1309687" cy="519112"/>
          </a:xfrm>
          <a:prstGeom prst="rect">
            <a:avLst/>
          </a:prstGeom>
          <a:solidFill>
            <a:srgbClr val="EAEA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2800" b="1" i="1">
                <a:solidFill>
                  <a:srgbClr val="0000FF"/>
                </a:solidFill>
                <a:latin typeface="Arial" charset="0"/>
              </a:rPr>
              <a:t>S-EC</a:t>
            </a:r>
          </a:p>
        </p:txBody>
      </p:sp>
      <p:sp>
        <p:nvSpPr>
          <p:cNvPr id="27658" name="Text Box 14"/>
          <p:cNvSpPr txBox="1">
            <a:spLocks noChangeArrowheads="1"/>
          </p:cNvSpPr>
          <p:nvPr/>
        </p:nvSpPr>
        <p:spPr bwMode="auto">
          <a:xfrm>
            <a:off x="323850" y="5300663"/>
            <a:ext cx="8496300" cy="946150"/>
          </a:xfrm>
          <a:prstGeom prst="rect">
            <a:avLst/>
          </a:prstGeom>
          <a:solidFill>
            <a:srgbClr val="EAEA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pt-BR" altLang="es-AR" sz="2800">
                <a:latin typeface="Arial" charset="0"/>
              </a:rPr>
              <a:t>Acetil-CoA + HS-EC                       	</a:t>
            </a:r>
            <a:r>
              <a:rPr lang="pt-BR" altLang="es-AR" sz="2800">
                <a:solidFill>
                  <a:srgbClr val="0000CC"/>
                </a:solidFill>
                <a:latin typeface="Arial" charset="0"/>
              </a:rPr>
              <a:t>Acetil-EC</a:t>
            </a:r>
            <a:r>
              <a:rPr lang="pt-BR" altLang="es-AR" sz="2800">
                <a:latin typeface="Arial" charset="0"/>
              </a:rPr>
              <a:t> + CoA  		             </a:t>
            </a:r>
            <a:r>
              <a:rPr lang="pt-BR" altLang="es-AR" sz="2800">
                <a:solidFill>
                  <a:srgbClr val="FF0000"/>
                </a:solidFill>
                <a:latin typeface="Arial" charset="0"/>
              </a:rPr>
              <a:t>Acetil transferasa</a:t>
            </a:r>
            <a:endParaRPr lang="es-ES" altLang="es-AR" sz="280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27659" name="Line 15"/>
          <p:cNvSpPr>
            <a:spLocks noChangeShapeType="1"/>
          </p:cNvSpPr>
          <p:nvPr/>
        </p:nvSpPr>
        <p:spPr bwMode="auto">
          <a:xfrm>
            <a:off x="3851275" y="5589588"/>
            <a:ext cx="1657350" cy="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566276"/>
              </a:gs>
              <a:gs pos="50000">
                <a:srgbClr val="B9D4FF"/>
              </a:gs>
              <a:gs pos="100000">
                <a:srgbClr val="566276"/>
              </a:gs>
            </a:gsLst>
            <a:lin ang="5400000" scaled="1"/>
          </a:gradFill>
          <a:ln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s-ES" altLang="es-AR" sz="3200" smtClean="0"/>
              <a:t>3°)CONDENSACIÓN DEL ACETILO DE EC CON MALONILO DE ACP</a:t>
            </a:r>
          </a:p>
        </p:txBody>
      </p:sp>
      <p:sp>
        <p:nvSpPr>
          <p:cNvPr id="28675" name="Text Box 6"/>
          <p:cNvSpPr txBox="1">
            <a:spLocks noChangeArrowheads="1"/>
          </p:cNvSpPr>
          <p:nvPr/>
        </p:nvSpPr>
        <p:spPr bwMode="auto">
          <a:xfrm>
            <a:off x="323850" y="5229225"/>
            <a:ext cx="7704138" cy="1370013"/>
          </a:xfrm>
          <a:prstGeom prst="rect">
            <a:avLst/>
          </a:prstGeom>
          <a:solidFill>
            <a:srgbClr val="EAEA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s-ES" altLang="es-AR" sz="2400" b="1">
                <a:latin typeface="Arial" charset="0"/>
              </a:rPr>
              <a:t>El carboxilo del malonilo se  separa como CO</a:t>
            </a:r>
            <a:r>
              <a:rPr lang="es-ES" altLang="es-AR" sz="2400" b="1" baseline="-25000">
                <a:latin typeface="Arial" charset="0"/>
              </a:rPr>
              <a:t>2</a:t>
            </a:r>
            <a:r>
              <a:rPr lang="es-ES" altLang="es-AR" sz="2400" b="1">
                <a:latin typeface="Arial" charset="0"/>
              </a:rPr>
              <a:t>.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s-ES" altLang="es-AR" sz="2400" b="1">
                <a:latin typeface="Arial" charset="0"/>
              </a:rPr>
              <a:t>Se separa el acetilo de la enzima condensante y se une al carbono metileno del malonil-ACP.</a:t>
            </a:r>
          </a:p>
        </p:txBody>
      </p:sp>
      <p:sp>
        <p:nvSpPr>
          <p:cNvPr id="28676" name="Text Box 10"/>
          <p:cNvSpPr txBox="1">
            <a:spLocks noChangeArrowheads="1"/>
          </p:cNvSpPr>
          <p:nvPr/>
        </p:nvSpPr>
        <p:spPr bwMode="auto">
          <a:xfrm>
            <a:off x="0" y="1916113"/>
            <a:ext cx="88201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pt-BR" altLang="es-AR" sz="2400" b="1">
                <a:latin typeface="Arial" charset="0"/>
              </a:rPr>
              <a:t>Acetil-EC + Malonil-ACP       Acetoacetil-ACP + HS-EC +CO</a:t>
            </a:r>
            <a:r>
              <a:rPr lang="pt-BR" altLang="es-AR" sz="2400" b="1" baseline="-25000">
                <a:latin typeface="Arial" charset="0"/>
              </a:rPr>
              <a:t>2</a:t>
            </a:r>
            <a:r>
              <a:rPr lang="pt-BR" altLang="es-AR" sz="2400" b="1">
                <a:latin typeface="Arial" charset="0"/>
              </a:rPr>
              <a:t>	 	   </a:t>
            </a:r>
            <a:r>
              <a:rPr lang="pt-BR" altLang="es-AR" sz="2000" b="1" i="1">
                <a:solidFill>
                  <a:srgbClr val="FF0000"/>
                </a:solidFill>
                <a:latin typeface="Arial" charset="0"/>
              </a:rPr>
              <a:t>Enzima condensante</a:t>
            </a:r>
            <a:endParaRPr lang="es-ES" altLang="es-AR" sz="2000" b="1" i="1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28677" name="Line 11"/>
          <p:cNvSpPr>
            <a:spLocks noChangeShapeType="1"/>
          </p:cNvSpPr>
          <p:nvPr/>
        </p:nvSpPr>
        <p:spPr bwMode="auto">
          <a:xfrm>
            <a:off x="3635375" y="2205038"/>
            <a:ext cx="431800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28678" name="Text Box 12"/>
          <p:cNvSpPr txBox="1">
            <a:spLocks noChangeArrowheads="1"/>
          </p:cNvSpPr>
          <p:nvPr/>
        </p:nvSpPr>
        <p:spPr bwMode="auto">
          <a:xfrm>
            <a:off x="250825" y="2924175"/>
            <a:ext cx="82089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s-PE" altLang="es-AR" sz="1800">
              <a:latin typeface="Arial" charset="0"/>
            </a:endParaRPr>
          </a:p>
        </p:txBody>
      </p:sp>
      <p:sp>
        <p:nvSpPr>
          <p:cNvPr id="28679" name="Text Box 29"/>
          <p:cNvSpPr txBox="1">
            <a:spLocks noChangeArrowheads="1"/>
          </p:cNvSpPr>
          <p:nvPr/>
        </p:nvSpPr>
        <p:spPr bwMode="auto">
          <a:xfrm>
            <a:off x="0" y="3133725"/>
            <a:ext cx="2771775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AR" sz="2000" b="1">
                <a:latin typeface="Arial" charset="0"/>
              </a:rPr>
              <a:t>	   O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es-AR" sz="2000">
                <a:latin typeface="Arial" charset="0"/>
              </a:rPr>
              <a:t>                 ‖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AR" sz="2000" b="1" i="1">
                <a:latin typeface="Arial" charset="0"/>
              </a:rPr>
              <a:t> </a:t>
            </a:r>
            <a:r>
              <a:rPr lang="en-US" altLang="es-AR" sz="2000" b="1">
                <a:latin typeface="Arial" charset="0"/>
              </a:rPr>
              <a:t>CO</a:t>
            </a:r>
            <a:r>
              <a:rPr lang="en-US" altLang="es-AR" sz="2000" b="1" baseline="-25000">
                <a:latin typeface="Arial" charset="0"/>
              </a:rPr>
              <a:t>2</a:t>
            </a:r>
            <a:r>
              <a:rPr lang="en-US" altLang="es-AR" sz="2000" b="1" i="1">
                <a:latin typeface="Arial" charset="0"/>
              </a:rPr>
              <a:t>-</a:t>
            </a:r>
            <a:r>
              <a:rPr lang="en-US" altLang="es-AR" sz="2000" b="1">
                <a:latin typeface="Arial" charset="0"/>
              </a:rPr>
              <a:t>H</a:t>
            </a:r>
            <a:r>
              <a:rPr lang="en-US" altLang="es-AR" sz="2000" b="1" baseline="-25000">
                <a:latin typeface="Arial" charset="0"/>
              </a:rPr>
              <a:t>2</a:t>
            </a:r>
            <a:r>
              <a:rPr lang="en-US" altLang="es-AR" sz="2000" b="1">
                <a:latin typeface="Arial" charset="0"/>
              </a:rPr>
              <a:t>C-C- S-ACP +</a:t>
            </a:r>
            <a:endParaRPr lang="en-US" altLang="es-AR" sz="20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AR" sz="2000" b="1">
                <a:latin typeface="Times New Roman" pitchFamily="18" charset="0"/>
              </a:rPr>
              <a:t>			</a:t>
            </a:r>
            <a:r>
              <a:rPr lang="es-ES" altLang="es-AR" sz="2000" b="1">
                <a:latin typeface="Arial" charset="0"/>
              </a:rPr>
              <a:t> Malonil-ACP</a:t>
            </a:r>
            <a:endParaRPr lang="es-ES" altLang="es-AR" sz="2000">
              <a:latin typeface="Arial" charset="0"/>
            </a:endParaRPr>
          </a:p>
        </p:txBody>
      </p:sp>
      <p:sp>
        <p:nvSpPr>
          <p:cNvPr id="28680" name="Text Box 30"/>
          <p:cNvSpPr txBox="1">
            <a:spLocks noChangeArrowheads="1"/>
          </p:cNvSpPr>
          <p:nvPr/>
        </p:nvSpPr>
        <p:spPr bwMode="auto">
          <a:xfrm>
            <a:off x="2609850" y="3168650"/>
            <a:ext cx="2898775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AR" altLang="es-AR" sz="2000" b="1">
                <a:latin typeface="Arial" charset="0"/>
              </a:rPr>
              <a:t>       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AR" altLang="es-AR" sz="2000">
                <a:latin typeface="Arial" charset="0"/>
              </a:rPr>
              <a:t>       </a:t>
            </a:r>
            <a:r>
              <a:rPr lang="es-ES_tradnl" altLang="es-AR" sz="2000" b="1" i="1">
                <a:latin typeface="Arial" charset="0"/>
              </a:rPr>
              <a:t> </a:t>
            </a:r>
            <a:r>
              <a:rPr lang="es-ES_tradnl" altLang="es-AR" sz="2000">
                <a:latin typeface="Arial" charset="0"/>
              </a:rPr>
              <a:t>‖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AR" altLang="es-AR" sz="2000" b="1">
                <a:latin typeface="Arial" charset="0"/>
              </a:rPr>
              <a:t>H</a:t>
            </a:r>
            <a:r>
              <a:rPr lang="es-AR" altLang="es-AR" sz="2000" b="1" baseline="-25000">
                <a:latin typeface="Arial" charset="0"/>
              </a:rPr>
              <a:t>3</a:t>
            </a:r>
            <a:r>
              <a:rPr lang="es-AR" altLang="es-AR" sz="2000" b="1">
                <a:latin typeface="Arial" charset="0"/>
              </a:rPr>
              <a:t>C-C- S-Econd</a:t>
            </a:r>
            <a:endParaRPr lang="es-AR" altLang="es-AR" sz="20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AR" altLang="es-AR" sz="2000" b="1">
                <a:latin typeface="Times New Roman" pitchFamily="18" charset="0"/>
              </a:rPr>
              <a:t>		</a:t>
            </a:r>
            <a:endParaRPr lang="es-AR" altLang="es-AR" sz="2000" i="1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AR" altLang="es-AR" sz="2000" b="1">
                <a:latin typeface="Arial" charset="0"/>
              </a:rPr>
              <a:t>        Acetil-EC</a:t>
            </a:r>
            <a:endParaRPr lang="es-ES" altLang="es-AR" sz="2000">
              <a:latin typeface="Arial" charset="0"/>
            </a:endParaRPr>
          </a:p>
        </p:txBody>
      </p:sp>
      <p:cxnSp>
        <p:nvCxnSpPr>
          <p:cNvPr id="28681" name="AutoShape 31"/>
          <p:cNvCxnSpPr>
            <a:cxnSpLocks noChangeShapeType="1"/>
          </p:cNvCxnSpPr>
          <p:nvPr/>
        </p:nvCxnSpPr>
        <p:spPr bwMode="auto">
          <a:xfrm flipV="1">
            <a:off x="4756150" y="4005263"/>
            <a:ext cx="787400" cy="22225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682" name="Text Box 32"/>
          <p:cNvSpPr txBox="1">
            <a:spLocks noChangeArrowheads="1"/>
          </p:cNvSpPr>
          <p:nvPr/>
        </p:nvSpPr>
        <p:spPr bwMode="auto">
          <a:xfrm>
            <a:off x="5651500" y="3141663"/>
            <a:ext cx="3133725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2000" b="1" baseline="-25000">
                <a:latin typeface="Arial" charset="0"/>
              </a:rPr>
              <a:t>             </a:t>
            </a:r>
            <a:r>
              <a:rPr lang="es-ES_tradnl" altLang="es-AR" sz="2000" b="1">
                <a:latin typeface="Arial" charset="0"/>
              </a:rPr>
              <a:t>O           O</a:t>
            </a:r>
            <a:endParaRPr lang="es-AR" altLang="es-AR" sz="2000" b="1">
              <a:latin typeface="Arial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_tradnl" altLang="es-AR" sz="2000" b="1">
                <a:latin typeface="Arial" charset="0"/>
              </a:rPr>
              <a:t>         ‖            ‖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AR" sz="2000" b="1">
                <a:latin typeface="Arial" charset="0"/>
              </a:rPr>
              <a:t>CH</a:t>
            </a:r>
            <a:r>
              <a:rPr lang="es-ES" altLang="es-AR" sz="2000" b="1" baseline="-25000">
                <a:latin typeface="Arial" charset="0"/>
              </a:rPr>
              <a:t>3 </a:t>
            </a:r>
            <a:r>
              <a:rPr lang="es-ES" altLang="es-AR" sz="2000" b="1">
                <a:latin typeface="Arial" charset="0"/>
              </a:rPr>
              <a:t>-C- CH</a:t>
            </a:r>
            <a:r>
              <a:rPr lang="es-ES" altLang="es-AR" sz="2000" b="1" baseline="-25000">
                <a:latin typeface="Arial" charset="0"/>
              </a:rPr>
              <a:t>2 </a:t>
            </a:r>
            <a:r>
              <a:rPr lang="es-ES" altLang="es-AR" sz="2000" b="1">
                <a:latin typeface="Arial" charset="0"/>
              </a:rPr>
              <a:t>–C-SACP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AR" sz="2000" b="1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AR" sz="2000" b="1">
                <a:latin typeface="Arial" charset="0"/>
              </a:rPr>
              <a:t>       </a:t>
            </a:r>
            <a:r>
              <a:rPr lang="es-ES" altLang="es-AR" sz="2000" b="1">
                <a:solidFill>
                  <a:srgbClr val="0000CC"/>
                </a:solidFill>
                <a:latin typeface="Arial" charset="0"/>
              </a:rPr>
              <a:t>Acetoacetil-S-ACP</a:t>
            </a:r>
            <a:endParaRPr lang="es-ES" altLang="es-AR" sz="2000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28683" name="Text Box 33"/>
          <p:cNvSpPr txBox="1">
            <a:spLocks noChangeArrowheads="1"/>
          </p:cNvSpPr>
          <p:nvPr/>
        </p:nvSpPr>
        <p:spPr bwMode="auto">
          <a:xfrm>
            <a:off x="4932363" y="4365625"/>
            <a:ext cx="7921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AR" sz="1800" b="1">
                <a:latin typeface="Arial" charset="0"/>
              </a:rPr>
              <a:t>CO</a:t>
            </a:r>
            <a:r>
              <a:rPr lang="es-ES" altLang="es-AR" sz="1800" b="1" baseline="-25000">
                <a:latin typeface="Arial" charset="0"/>
              </a:rPr>
              <a:t>2</a:t>
            </a:r>
            <a:endParaRPr lang="es-ES" altLang="es-AR" sz="1800">
              <a:latin typeface="Arial" charset="0"/>
            </a:endParaRPr>
          </a:p>
        </p:txBody>
      </p:sp>
      <p:sp>
        <p:nvSpPr>
          <p:cNvPr id="28684" name="Line 34"/>
          <p:cNvSpPr>
            <a:spLocks noChangeShapeType="1"/>
          </p:cNvSpPr>
          <p:nvPr/>
        </p:nvSpPr>
        <p:spPr bwMode="auto">
          <a:xfrm>
            <a:off x="4932363" y="4076700"/>
            <a:ext cx="144462" cy="2159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16419" name="Rectangle 35"/>
          <p:cNvSpPr>
            <a:spLocks noChangeArrowheads="1"/>
          </p:cNvSpPr>
          <p:nvPr/>
        </p:nvSpPr>
        <p:spPr bwMode="auto">
          <a:xfrm>
            <a:off x="0" y="4941888"/>
            <a:ext cx="9144000" cy="19161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AR" altLang="es-AR" sz="1800">
              <a:latin typeface="Arial" charset="0"/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164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1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4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004776"/>
              </a:gs>
              <a:gs pos="50000">
                <a:srgbClr val="0099FF"/>
              </a:gs>
              <a:gs pos="100000">
                <a:srgbClr val="004776"/>
              </a:gs>
            </a:gsLst>
            <a:lin ang="5400000" scaled="1"/>
          </a:gradFill>
        </p:spPr>
        <p:txBody>
          <a:bodyPr/>
          <a:lstStyle/>
          <a:p>
            <a:pPr eaLnBrk="1" hangingPunct="1"/>
            <a:r>
              <a:rPr lang="es-ES_tradnl" altLang="es-AR" sz="3600" b="1" smtClean="0"/>
              <a:t>PRIMERA REDUCCION</a:t>
            </a:r>
            <a:endParaRPr lang="es-ES" altLang="es-AR" sz="3600" b="1" smtClean="0"/>
          </a:p>
        </p:txBody>
      </p:sp>
      <p:sp>
        <p:nvSpPr>
          <p:cNvPr id="29699" name="Text Box 5"/>
          <p:cNvSpPr txBox="1">
            <a:spLocks noChangeArrowheads="1"/>
          </p:cNvSpPr>
          <p:nvPr/>
        </p:nvSpPr>
        <p:spPr bwMode="auto">
          <a:xfrm>
            <a:off x="0" y="1844675"/>
            <a:ext cx="8820150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pt-BR" altLang="es-AR" sz="2400" b="1">
                <a:latin typeface="Arial" charset="0"/>
              </a:rPr>
              <a:t>Acetoacetil-ACP + NADPH + H+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pt-BR" altLang="es-AR" sz="2400" b="1">
              <a:latin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pt-BR" altLang="es-AR" sz="2400" b="1">
                <a:latin typeface="Arial" charset="0"/>
              </a:rPr>
              <a:t>                   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pt-BR" altLang="es-AR" sz="2400" b="1">
              <a:latin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pt-BR" altLang="es-AR" sz="2400" b="1">
                <a:latin typeface="Arial" charset="0"/>
              </a:rPr>
              <a:t>   D-3-OH-butiril-ACP + NADP+		</a:t>
            </a:r>
            <a:endParaRPr lang="es-ES" altLang="es-AR" sz="2400" b="1">
              <a:latin typeface="Arial" charset="0"/>
            </a:endParaRPr>
          </a:p>
        </p:txBody>
      </p:sp>
      <p:sp>
        <p:nvSpPr>
          <p:cNvPr id="29700" name="Text Box 6"/>
          <p:cNvSpPr txBox="1">
            <a:spLocks noChangeArrowheads="1"/>
          </p:cNvSpPr>
          <p:nvPr/>
        </p:nvSpPr>
        <p:spPr bwMode="auto">
          <a:xfrm>
            <a:off x="3995738" y="2781300"/>
            <a:ext cx="4105275" cy="457200"/>
          </a:xfrm>
          <a:prstGeom prst="rect">
            <a:avLst/>
          </a:prstGeom>
          <a:solidFill>
            <a:srgbClr val="EAEA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AR" altLang="es-AR" sz="2400" b="1" i="1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pt-BR" altLang="es-AR" sz="2400" b="1" i="1">
                <a:solidFill>
                  <a:srgbClr val="FF0000"/>
                </a:solidFill>
                <a:latin typeface="Arial" charset="0"/>
              </a:rPr>
              <a:t>-Cetoacil-reductasa</a:t>
            </a:r>
            <a:endParaRPr lang="es-ES" altLang="es-AR" sz="2400" b="1" i="1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29701" name="AutoShape 7"/>
          <p:cNvSpPr>
            <a:spLocks noChangeArrowheads="1"/>
          </p:cNvSpPr>
          <p:nvPr/>
        </p:nvSpPr>
        <p:spPr bwMode="auto">
          <a:xfrm>
            <a:off x="3276600" y="2492375"/>
            <a:ext cx="287338" cy="1295400"/>
          </a:xfrm>
          <a:prstGeom prst="downArrow">
            <a:avLst>
              <a:gd name="adj1" fmla="val 50000"/>
              <a:gd name="adj2" fmla="val 11270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>
              <a:latin typeface="Arial" charset="0"/>
            </a:endParaRPr>
          </a:p>
        </p:txBody>
      </p:sp>
      <p:sp>
        <p:nvSpPr>
          <p:cNvPr id="29702" name="Text Box 8"/>
          <p:cNvSpPr txBox="1">
            <a:spLocks noChangeArrowheads="1"/>
          </p:cNvSpPr>
          <p:nvPr/>
        </p:nvSpPr>
        <p:spPr bwMode="auto">
          <a:xfrm>
            <a:off x="250825" y="4941888"/>
            <a:ext cx="84248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s-PE" altLang="es-AR" sz="1800">
              <a:latin typeface="Arial" charset="0"/>
            </a:endParaRPr>
          </a:p>
        </p:txBody>
      </p:sp>
      <p:grpSp>
        <p:nvGrpSpPr>
          <p:cNvPr id="29703" name="Group 15"/>
          <p:cNvGrpSpPr>
            <a:grpSpLocks/>
          </p:cNvGrpSpPr>
          <p:nvPr/>
        </p:nvGrpSpPr>
        <p:grpSpPr bwMode="auto">
          <a:xfrm>
            <a:off x="215900" y="2420938"/>
            <a:ext cx="2916238" cy="779462"/>
            <a:chOff x="0" y="1616"/>
            <a:chExt cx="1837" cy="491"/>
          </a:xfrm>
        </p:grpSpPr>
        <p:sp>
          <p:nvSpPr>
            <p:cNvPr id="29709" name="Text Box 12"/>
            <p:cNvSpPr txBox="1">
              <a:spLocks noChangeArrowheads="1"/>
            </p:cNvSpPr>
            <p:nvPr/>
          </p:nvSpPr>
          <p:spPr bwMode="auto">
            <a:xfrm>
              <a:off x="0" y="1616"/>
              <a:ext cx="1837" cy="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s-AR" sz="1800" b="1">
                  <a:latin typeface="Arial" charset="0"/>
                </a:rPr>
                <a:t>CH</a:t>
              </a:r>
              <a:r>
                <a:rPr lang="en-US" altLang="es-AR" sz="1800" b="1" baseline="-25000">
                  <a:latin typeface="Arial" charset="0"/>
                </a:rPr>
                <a:t>3 </a:t>
              </a:r>
              <a:r>
                <a:rPr lang="en-US" altLang="es-AR" sz="1800" b="1">
                  <a:latin typeface="Arial" charset="0"/>
                </a:rPr>
                <a:t>-C- CH</a:t>
              </a:r>
              <a:r>
                <a:rPr lang="en-US" altLang="es-AR" sz="1800" b="1" baseline="-25000">
                  <a:latin typeface="Arial" charset="0"/>
                </a:rPr>
                <a:t>2</a:t>
              </a:r>
              <a:r>
                <a:rPr lang="en-US" altLang="es-AR" sz="1800" b="1">
                  <a:latin typeface="Arial" charset="0"/>
                </a:rPr>
                <a:t> –C-SACP   </a:t>
              </a:r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s-AR" sz="1800" b="1">
                  <a:latin typeface="Arial" charset="0"/>
                </a:rPr>
                <a:t>        </a:t>
              </a:r>
              <a:r>
                <a:rPr lang="es-ES_tradnl" altLang="es-AR" sz="1800">
                  <a:latin typeface="Arial" charset="0"/>
                </a:rPr>
                <a:t> </a:t>
              </a:r>
              <a:r>
                <a:rPr lang="es-ES_tradnl" altLang="es-AR" sz="1800" b="1">
                  <a:latin typeface="Arial" charset="0"/>
                </a:rPr>
                <a:t>O           O</a:t>
              </a:r>
              <a:r>
                <a:rPr lang="es-ES" altLang="es-AR" sz="1800">
                  <a:latin typeface="Arial" charset="0"/>
                </a:rPr>
                <a:t> </a:t>
              </a:r>
            </a:p>
          </p:txBody>
        </p:sp>
        <p:sp>
          <p:nvSpPr>
            <p:cNvPr id="29710" name="Text Box 13"/>
            <p:cNvSpPr txBox="1">
              <a:spLocks noChangeArrowheads="1"/>
            </p:cNvSpPr>
            <p:nvPr/>
          </p:nvSpPr>
          <p:spPr bwMode="auto">
            <a:xfrm>
              <a:off x="340" y="1748"/>
              <a:ext cx="227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080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s-AR" sz="1800" b="1">
                  <a:latin typeface="Arial" charset="0"/>
                </a:rPr>
                <a:t>ll</a:t>
              </a:r>
            </a:p>
          </p:txBody>
        </p:sp>
        <p:sp>
          <p:nvSpPr>
            <p:cNvPr id="29711" name="Text Box 14"/>
            <p:cNvSpPr txBox="1">
              <a:spLocks noChangeArrowheads="1"/>
            </p:cNvSpPr>
            <p:nvPr/>
          </p:nvSpPr>
          <p:spPr bwMode="auto">
            <a:xfrm>
              <a:off x="929" y="1752"/>
              <a:ext cx="227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360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s-AR" sz="1800" b="1">
                  <a:latin typeface="Arial" charset="0"/>
                </a:rPr>
                <a:t>ll</a:t>
              </a:r>
            </a:p>
          </p:txBody>
        </p:sp>
      </p:grpSp>
      <p:sp>
        <p:nvSpPr>
          <p:cNvPr id="29704" name="Oval 16"/>
          <p:cNvSpPr>
            <a:spLocks noChangeArrowheads="1"/>
          </p:cNvSpPr>
          <p:nvPr/>
        </p:nvSpPr>
        <p:spPr bwMode="auto">
          <a:xfrm>
            <a:off x="684213" y="2276475"/>
            <a:ext cx="503237" cy="938213"/>
          </a:xfrm>
          <a:prstGeom prst="ellipse">
            <a:avLst/>
          </a:prstGeom>
          <a:solidFill>
            <a:srgbClr val="FEE2F2">
              <a:alpha val="21960"/>
            </a:srgbClr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>
              <a:latin typeface="Arial" charset="0"/>
            </a:endParaRPr>
          </a:p>
        </p:txBody>
      </p:sp>
      <p:sp>
        <p:nvSpPr>
          <p:cNvPr id="29705" name="Text Box 18"/>
          <p:cNvSpPr txBox="1">
            <a:spLocks noChangeArrowheads="1"/>
          </p:cNvSpPr>
          <p:nvPr/>
        </p:nvSpPr>
        <p:spPr bwMode="auto">
          <a:xfrm>
            <a:off x="647700" y="4954588"/>
            <a:ext cx="2916238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s-AR" sz="1800" b="1">
                <a:latin typeface="Arial" charset="0"/>
              </a:rPr>
              <a:t>CH</a:t>
            </a:r>
            <a:r>
              <a:rPr lang="en-US" altLang="es-AR" sz="1800" b="1" baseline="-25000">
                <a:latin typeface="Arial" charset="0"/>
              </a:rPr>
              <a:t>3 </a:t>
            </a:r>
            <a:r>
              <a:rPr lang="en-US" altLang="es-AR" sz="1800" b="1">
                <a:latin typeface="Arial" charset="0"/>
              </a:rPr>
              <a:t>-C- CH</a:t>
            </a:r>
            <a:r>
              <a:rPr lang="en-US" altLang="es-AR" sz="1800" b="1" baseline="-25000">
                <a:latin typeface="Arial" charset="0"/>
              </a:rPr>
              <a:t>2</a:t>
            </a:r>
            <a:r>
              <a:rPr lang="en-US" altLang="es-AR" sz="1800" b="1">
                <a:latin typeface="Arial" charset="0"/>
              </a:rPr>
              <a:t> –C-SACP  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s-AR" sz="1800" b="1">
                <a:latin typeface="Arial" charset="0"/>
              </a:rPr>
              <a:t>       </a:t>
            </a:r>
            <a:r>
              <a:rPr lang="es-ES_tradnl" altLang="es-AR" sz="1800">
                <a:latin typeface="Arial" charset="0"/>
              </a:rPr>
              <a:t> </a:t>
            </a:r>
            <a:r>
              <a:rPr lang="es-ES_tradnl" altLang="es-AR" sz="1800" b="1">
                <a:latin typeface="Arial" charset="0"/>
              </a:rPr>
              <a:t>OH          O</a:t>
            </a:r>
            <a:r>
              <a:rPr lang="es-ES" altLang="es-AR" sz="1800">
                <a:latin typeface="Arial" charset="0"/>
              </a:rPr>
              <a:t> </a:t>
            </a:r>
          </a:p>
        </p:txBody>
      </p:sp>
      <p:sp>
        <p:nvSpPr>
          <p:cNvPr id="29706" name="Text Box 19"/>
          <p:cNvSpPr txBox="1">
            <a:spLocks noChangeArrowheads="1"/>
          </p:cNvSpPr>
          <p:nvPr/>
        </p:nvSpPr>
        <p:spPr bwMode="auto">
          <a:xfrm>
            <a:off x="1187450" y="5164138"/>
            <a:ext cx="4318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80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s-AR" sz="1800" b="1">
                <a:latin typeface="Arial" charset="0"/>
              </a:rPr>
              <a:t>l</a:t>
            </a:r>
          </a:p>
        </p:txBody>
      </p:sp>
      <p:sp>
        <p:nvSpPr>
          <p:cNvPr id="29707" name="Text Box 20"/>
          <p:cNvSpPr txBox="1">
            <a:spLocks noChangeArrowheads="1"/>
          </p:cNvSpPr>
          <p:nvPr/>
        </p:nvSpPr>
        <p:spPr bwMode="auto">
          <a:xfrm>
            <a:off x="2122488" y="5170488"/>
            <a:ext cx="3603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60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s-AR" sz="1800" b="1">
                <a:latin typeface="Arial" charset="0"/>
              </a:rPr>
              <a:t>ll</a:t>
            </a:r>
          </a:p>
        </p:txBody>
      </p:sp>
      <p:sp>
        <p:nvSpPr>
          <p:cNvPr id="29708" name="Oval 16"/>
          <p:cNvSpPr>
            <a:spLocks noChangeArrowheads="1"/>
          </p:cNvSpPr>
          <p:nvPr/>
        </p:nvSpPr>
        <p:spPr bwMode="auto">
          <a:xfrm>
            <a:off x="1139825" y="4848225"/>
            <a:ext cx="503238" cy="938213"/>
          </a:xfrm>
          <a:prstGeom prst="ellipse">
            <a:avLst/>
          </a:prstGeom>
          <a:solidFill>
            <a:srgbClr val="FEE2F2">
              <a:alpha val="21960"/>
            </a:srgbClr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>
              <a:latin typeface="Arial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Imagen 228" descr="escanear0016"/>
          <p:cNvPicPr>
            <a:picLocks noChangeAspect="1" noChangeArrowheads="1"/>
          </p:cNvPicPr>
          <p:nvPr/>
        </p:nvPicPr>
        <p:blipFill>
          <a:blip r:embed="rId2">
            <a:lum bright="-12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6163" y="857250"/>
            <a:ext cx="3827462" cy="55721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107950" y="115888"/>
            <a:ext cx="8686800" cy="598487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3200" b="1" dirty="0">
                <a:latin typeface="+mj-lt"/>
                <a:ea typeface="+mj-ea"/>
                <a:cs typeface="+mj-cs"/>
              </a:rPr>
              <a:t>1º Vuelta de </a:t>
            </a:r>
            <a:r>
              <a:rPr lang="es-ES_tradnl" sz="3200" b="1" dirty="0">
                <a:latin typeface="Symbol" pitchFamily="18" charset="2"/>
                <a:ea typeface="+mj-ea"/>
                <a:cs typeface="+mj-cs"/>
              </a:rPr>
              <a:t>b</a:t>
            </a:r>
            <a:r>
              <a:rPr lang="es-ES_tradnl" sz="3200" b="1" dirty="0">
                <a:latin typeface="+mj-lt"/>
                <a:ea typeface="+mj-ea"/>
                <a:cs typeface="+mj-cs"/>
              </a:rPr>
              <a:t>-oxidación de ácido palmítico (16C)</a:t>
            </a:r>
            <a:endParaRPr lang="es-ES" sz="3200" b="1" dirty="0">
              <a:latin typeface="+mj-lt"/>
              <a:ea typeface="+mj-ea"/>
              <a:cs typeface="+mj-cs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6715125" y="928688"/>
            <a:ext cx="2176463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Repasemos……</a:t>
            </a:r>
            <a:endParaRPr lang="es-AR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6715125" y="2852936"/>
            <a:ext cx="1745307" cy="923330"/>
          </a:xfrm>
          <a:prstGeom prst="rect">
            <a:avLst/>
          </a:prstGeom>
          <a:noFill/>
          <a:ln w="38100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AR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Localización:</a:t>
            </a:r>
          </a:p>
          <a:p>
            <a:r>
              <a:rPr lang="es-AR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dentro de la mitocondria</a:t>
            </a:r>
            <a:endParaRPr lang="es-AR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4 Elipse"/>
          <p:cNvSpPr/>
          <p:nvPr/>
        </p:nvSpPr>
        <p:spPr>
          <a:xfrm>
            <a:off x="4572000" y="1700808"/>
            <a:ext cx="1080120" cy="504056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6" name="5 CuadroTexto"/>
          <p:cNvSpPr txBox="1"/>
          <p:nvPr/>
        </p:nvSpPr>
        <p:spPr>
          <a:xfrm>
            <a:off x="5724128" y="2959864"/>
            <a:ext cx="576064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AR" b="1" dirty="0" smtClean="0">
                <a:solidFill>
                  <a:srgbClr val="FF0000"/>
                </a:solidFill>
              </a:rPr>
              <a:t>CR</a:t>
            </a:r>
            <a:endParaRPr lang="es-AR" b="1" dirty="0">
              <a:solidFill>
                <a:srgbClr val="FF0000"/>
              </a:solidFill>
            </a:endParaRPr>
          </a:p>
        </p:txBody>
      </p:sp>
      <p:sp>
        <p:nvSpPr>
          <p:cNvPr id="8" name="7 Elipse"/>
          <p:cNvSpPr/>
          <p:nvPr/>
        </p:nvSpPr>
        <p:spPr>
          <a:xfrm>
            <a:off x="4644008" y="4509120"/>
            <a:ext cx="1080120" cy="504056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cxnSp>
        <p:nvCxnSpPr>
          <p:cNvPr id="9" name="8 Conector recto de flecha"/>
          <p:cNvCxnSpPr>
            <a:stCxn id="5" idx="6"/>
            <a:endCxn id="6" idx="0"/>
          </p:cNvCxnSpPr>
          <p:nvPr/>
        </p:nvCxnSpPr>
        <p:spPr>
          <a:xfrm>
            <a:off x="5652120" y="1952836"/>
            <a:ext cx="360040" cy="1007028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>
            <a:stCxn id="8" idx="7"/>
          </p:cNvCxnSpPr>
          <p:nvPr/>
        </p:nvCxnSpPr>
        <p:spPr>
          <a:xfrm flipV="1">
            <a:off x="5565948" y="3329196"/>
            <a:ext cx="446212" cy="1253741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>
            <a:off x="6143625" y="6237312"/>
            <a:ext cx="444599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CuadroTexto"/>
          <p:cNvSpPr txBox="1"/>
          <p:nvPr/>
        </p:nvSpPr>
        <p:spPr>
          <a:xfrm>
            <a:off x="6715124" y="6021288"/>
            <a:ext cx="1961332" cy="369332"/>
          </a:xfrm>
          <a:prstGeom prst="rect">
            <a:avLst/>
          </a:prstGeom>
          <a:noFill/>
          <a:ln w="38100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AR" b="1" dirty="0" smtClean="0">
                <a:solidFill>
                  <a:srgbClr val="FF0000"/>
                </a:solidFill>
              </a:rPr>
              <a:t>Ciclo de Krebs</a:t>
            </a:r>
            <a:endParaRPr lang="es-AR" b="1" dirty="0">
              <a:solidFill>
                <a:srgbClr val="FF0000"/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6715125" y="4221088"/>
            <a:ext cx="1745307" cy="369332"/>
          </a:xfrm>
          <a:prstGeom prst="rect">
            <a:avLst/>
          </a:prstGeom>
          <a:noFill/>
          <a:ln w="38100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AR" b="1" dirty="0" smtClean="0">
                <a:solidFill>
                  <a:srgbClr val="FF0000"/>
                </a:solidFill>
              </a:rPr>
              <a:t>Requiere O</a:t>
            </a:r>
            <a:r>
              <a:rPr lang="es-AR" sz="1400" b="1" dirty="0" smtClean="0">
                <a:solidFill>
                  <a:srgbClr val="FF0000"/>
                </a:solidFill>
              </a:rPr>
              <a:t>2</a:t>
            </a:r>
            <a:endParaRPr lang="es-AR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4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004776"/>
              </a:gs>
              <a:gs pos="50000">
                <a:srgbClr val="0099FF"/>
              </a:gs>
              <a:gs pos="100000">
                <a:srgbClr val="004776"/>
              </a:gs>
            </a:gsLst>
            <a:lin ang="5400000" scaled="1"/>
          </a:gradFill>
        </p:spPr>
        <p:txBody>
          <a:bodyPr/>
          <a:lstStyle/>
          <a:p>
            <a:pPr eaLnBrk="1" hangingPunct="1"/>
            <a:r>
              <a:rPr lang="es-ES_tradnl" altLang="es-AR" sz="3200" smtClean="0"/>
              <a:t>ETAPA DE DESHIDRATACION</a:t>
            </a:r>
            <a:endParaRPr lang="es-ES" altLang="es-AR" sz="3200" smtClean="0"/>
          </a:p>
        </p:txBody>
      </p:sp>
      <p:sp>
        <p:nvSpPr>
          <p:cNvPr id="30723" name="Text Box 5"/>
          <p:cNvSpPr txBox="1">
            <a:spLocks noChangeArrowheads="1"/>
          </p:cNvSpPr>
          <p:nvPr/>
        </p:nvSpPr>
        <p:spPr bwMode="auto">
          <a:xfrm>
            <a:off x="250825" y="1989138"/>
            <a:ext cx="3816350" cy="283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pt-BR" altLang="es-AR" sz="2400" b="1">
                <a:latin typeface="Arial" charset="0"/>
              </a:rPr>
              <a:t>D-3-OH-butiril-ACP                              	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endParaRPr lang="es-AR" altLang="es-AR" sz="2400" b="1">
              <a:latin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endParaRPr lang="es-AR" altLang="es-AR" sz="2400" b="1">
              <a:latin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AR" altLang="es-AR" sz="2400" b="1">
                <a:latin typeface="Symbol" pitchFamily="18" charset="2"/>
              </a:rPr>
              <a:t>D</a:t>
            </a:r>
            <a:r>
              <a:rPr lang="pt-BR" altLang="es-AR" sz="2400" b="1" baseline="30000">
                <a:latin typeface="Arial" charset="0"/>
              </a:rPr>
              <a:t>2</a:t>
            </a:r>
            <a:r>
              <a:rPr lang="pt-BR" altLang="es-AR" sz="2400" b="1">
                <a:latin typeface="Arial" charset="0"/>
              </a:rPr>
              <a:t> -butenoil-ACP + H</a:t>
            </a:r>
            <a:r>
              <a:rPr lang="pt-BR" altLang="es-AR" sz="2400" b="1" baseline="-25000">
                <a:latin typeface="Arial" charset="0"/>
              </a:rPr>
              <a:t>2</a:t>
            </a:r>
            <a:r>
              <a:rPr lang="pt-BR" altLang="es-AR" sz="2400" b="1">
                <a:latin typeface="Arial" charset="0"/>
              </a:rPr>
              <a:t>O			</a:t>
            </a:r>
            <a:endParaRPr lang="es-ES" altLang="es-AR" sz="2400" b="1">
              <a:latin typeface="Arial" charset="0"/>
            </a:endParaRPr>
          </a:p>
        </p:txBody>
      </p:sp>
      <p:sp>
        <p:nvSpPr>
          <p:cNvPr id="30724" name="Text Box 6"/>
          <p:cNvSpPr txBox="1">
            <a:spLocks noChangeArrowheads="1"/>
          </p:cNvSpPr>
          <p:nvPr/>
        </p:nvSpPr>
        <p:spPr bwMode="auto">
          <a:xfrm>
            <a:off x="2627313" y="2924175"/>
            <a:ext cx="3744912" cy="457200"/>
          </a:xfrm>
          <a:prstGeom prst="rect">
            <a:avLst/>
          </a:prstGeom>
          <a:solidFill>
            <a:srgbClr val="EAEA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pt-BR" altLang="es-AR" sz="2400" b="1" i="1">
                <a:solidFill>
                  <a:srgbClr val="FF0000"/>
                </a:solidFill>
                <a:latin typeface="Arial" charset="0"/>
              </a:rPr>
              <a:t>3-OH-acil deshidratasa</a:t>
            </a:r>
            <a:endParaRPr lang="es-ES" altLang="es-AR" sz="2400" b="1" i="1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30725" name="AutoShape 7"/>
          <p:cNvSpPr>
            <a:spLocks noChangeArrowheads="1"/>
          </p:cNvSpPr>
          <p:nvPr/>
        </p:nvSpPr>
        <p:spPr bwMode="auto">
          <a:xfrm>
            <a:off x="1763713" y="2565400"/>
            <a:ext cx="360362" cy="1511300"/>
          </a:xfrm>
          <a:prstGeom prst="downArrow">
            <a:avLst>
              <a:gd name="adj1" fmla="val 50000"/>
              <a:gd name="adj2" fmla="val 10484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>
              <a:latin typeface="Arial" charset="0"/>
            </a:endParaRPr>
          </a:p>
        </p:txBody>
      </p:sp>
      <p:sp>
        <p:nvSpPr>
          <p:cNvPr id="30726" name="Text Box 8"/>
          <p:cNvSpPr txBox="1">
            <a:spLocks noChangeArrowheads="1"/>
          </p:cNvSpPr>
          <p:nvPr/>
        </p:nvSpPr>
        <p:spPr bwMode="auto">
          <a:xfrm>
            <a:off x="395288" y="5084763"/>
            <a:ext cx="63373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s-PE" altLang="es-AR" sz="1800">
              <a:latin typeface="Arial" charset="0"/>
            </a:endParaRPr>
          </a:p>
        </p:txBody>
      </p:sp>
      <p:grpSp>
        <p:nvGrpSpPr>
          <p:cNvPr id="30727" name="Group 9"/>
          <p:cNvGrpSpPr>
            <a:grpSpLocks/>
          </p:cNvGrpSpPr>
          <p:nvPr/>
        </p:nvGrpSpPr>
        <p:grpSpPr bwMode="auto">
          <a:xfrm>
            <a:off x="647700" y="4954588"/>
            <a:ext cx="2916238" cy="779462"/>
            <a:chOff x="408" y="3121"/>
            <a:chExt cx="1837" cy="491"/>
          </a:xfrm>
        </p:grpSpPr>
        <p:sp>
          <p:nvSpPr>
            <p:cNvPr id="30736" name="Text Box 10"/>
            <p:cNvSpPr txBox="1">
              <a:spLocks noChangeArrowheads="1"/>
            </p:cNvSpPr>
            <p:nvPr/>
          </p:nvSpPr>
          <p:spPr bwMode="auto">
            <a:xfrm>
              <a:off x="408" y="3121"/>
              <a:ext cx="1837" cy="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s-AR" sz="1800" b="1">
                  <a:latin typeface="Arial" charset="0"/>
                </a:rPr>
                <a:t>CH</a:t>
              </a:r>
              <a:r>
                <a:rPr lang="en-US" altLang="es-AR" sz="1800" b="1" baseline="-25000">
                  <a:latin typeface="Arial" charset="0"/>
                </a:rPr>
                <a:t>3 </a:t>
              </a:r>
              <a:r>
                <a:rPr lang="en-US" altLang="es-AR" sz="1800" b="1">
                  <a:latin typeface="Arial" charset="0"/>
                </a:rPr>
                <a:t>-C- CH</a:t>
              </a:r>
              <a:r>
                <a:rPr lang="en-US" altLang="es-AR" sz="1800" b="1" baseline="-25000">
                  <a:latin typeface="Arial" charset="0"/>
                </a:rPr>
                <a:t>2</a:t>
              </a:r>
              <a:r>
                <a:rPr lang="en-US" altLang="es-AR" sz="1800" b="1">
                  <a:latin typeface="Arial" charset="0"/>
                </a:rPr>
                <a:t> –C-SACP   </a:t>
              </a:r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s-AR" sz="1800" b="1">
                  <a:latin typeface="Arial" charset="0"/>
                </a:rPr>
                <a:t>       </a:t>
              </a:r>
              <a:r>
                <a:rPr lang="es-ES_tradnl" altLang="es-AR" sz="1800">
                  <a:latin typeface="Arial" charset="0"/>
                </a:rPr>
                <a:t> </a:t>
              </a:r>
              <a:r>
                <a:rPr lang="es-ES_tradnl" altLang="es-AR" sz="1800" b="1">
                  <a:latin typeface="Arial" charset="0"/>
                </a:rPr>
                <a:t>OH          O</a:t>
              </a:r>
              <a:r>
                <a:rPr lang="es-ES" altLang="es-AR" sz="1800">
                  <a:latin typeface="Arial" charset="0"/>
                </a:rPr>
                <a:t> </a:t>
              </a:r>
            </a:p>
          </p:txBody>
        </p:sp>
        <p:sp>
          <p:nvSpPr>
            <p:cNvPr id="30737" name="Text Box 11"/>
            <p:cNvSpPr txBox="1">
              <a:spLocks noChangeArrowheads="1"/>
            </p:cNvSpPr>
            <p:nvPr/>
          </p:nvSpPr>
          <p:spPr bwMode="auto">
            <a:xfrm>
              <a:off x="748" y="3253"/>
              <a:ext cx="2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080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s-AR" sz="1800" b="1">
                  <a:latin typeface="Arial" charset="0"/>
                </a:rPr>
                <a:t>l</a:t>
              </a:r>
            </a:p>
          </p:txBody>
        </p:sp>
        <p:sp>
          <p:nvSpPr>
            <p:cNvPr id="30738" name="Text Box 12"/>
            <p:cNvSpPr txBox="1">
              <a:spLocks noChangeArrowheads="1"/>
            </p:cNvSpPr>
            <p:nvPr/>
          </p:nvSpPr>
          <p:spPr bwMode="auto">
            <a:xfrm>
              <a:off x="1337" y="3257"/>
              <a:ext cx="227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360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s-AR" sz="1800" b="1">
                  <a:latin typeface="Arial" charset="0"/>
                </a:rPr>
                <a:t>ll</a:t>
              </a:r>
            </a:p>
          </p:txBody>
        </p:sp>
      </p:grpSp>
      <p:grpSp>
        <p:nvGrpSpPr>
          <p:cNvPr id="30728" name="Group 22"/>
          <p:cNvGrpSpPr>
            <a:grpSpLocks/>
          </p:cNvGrpSpPr>
          <p:nvPr/>
        </p:nvGrpSpPr>
        <p:grpSpPr bwMode="auto">
          <a:xfrm>
            <a:off x="4176713" y="4941888"/>
            <a:ext cx="2916237" cy="779462"/>
            <a:chOff x="2631" y="3113"/>
            <a:chExt cx="1837" cy="491"/>
          </a:xfrm>
        </p:grpSpPr>
        <p:sp>
          <p:nvSpPr>
            <p:cNvPr id="30734" name="Text Box 14"/>
            <p:cNvSpPr txBox="1">
              <a:spLocks noChangeArrowheads="1"/>
            </p:cNvSpPr>
            <p:nvPr/>
          </p:nvSpPr>
          <p:spPr bwMode="auto">
            <a:xfrm>
              <a:off x="2631" y="3113"/>
              <a:ext cx="1837" cy="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s-AR" sz="1800" b="1">
                  <a:latin typeface="Arial" charset="0"/>
                </a:rPr>
                <a:t>CH</a:t>
              </a:r>
              <a:r>
                <a:rPr lang="en-US" altLang="es-AR" sz="1800" b="1" baseline="-25000">
                  <a:latin typeface="Arial" charset="0"/>
                </a:rPr>
                <a:t>3 </a:t>
              </a:r>
              <a:r>
                <a:rPr lang="en-US" altLang="es-AR" sz="1800" b="1">
                  <a:latin typeface="Arial" charset="0"/>
                </a:rPr>
                <a:t>–CH=CH –C-SACP   </a:t>
              </a:r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s-AR" sz="1800" b="1">
                  <a:latin typeface="Arial" charset="0"/>
                </a:rPr>
                <a:t>       </a:t>
              </a:r>
              <a:r>
                <a:rPr lang="es-ES_tradnl" altLang="es-AR" sz="1800">
                  <a:latin typeface="Arial" charset="0"/>
                </a:rPr>
                <a:t> </a:t>
              </a:r>
              <a:r>
                <a:rPr lang="es-ES_tradnl" altLang="es-AR" sz="1800" b="1">
                  <a:latin typeface="Arial" charset="0"/>
                </a:rPr>
                <a:t>                 O</a:t>
              </a:r>
              <a:r>
                <a:rPr lang="es-ES" altLang="es-AR" sz="1800">
                  <a:latin typeface="Arial" charset="0"/>
                </a:rPr>
                <a:t> </a:t>
              </a:r>
            </a:p>
          </p:txBody>
        </p:sp>
        <p:sp>
          <p:nvSpPr>
            <p:cNvPr id="30735" name="Text Box 16"/>
            <p:cNvSpPr txBox="1">
              <a:spLocks noChangeArrowheads="1"/>
            </p:cNvSpPr>
            <p:nvPr/>
          </p:nvSpPr>
          <p:spPr bwMode="auto">
            <a:xfrm>
              <a:off x="3651" y="3249"/>
              <a:ext cx="227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360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s-AR" sz="1800" b="1">
                  <a:latin typeface="Arial" charset="0"/>
                </a:rPr>
                <a:t>ll</a:t>
              </a:r>
            </a:p>
          </p:txBody>
        </p:sp>
      </p:grpSp>
      <p:sp>
        <p:nvSpPr>
          <p:cNvPr id="30729" name="Line 17"/>
          <p:cNvSpPr>
            <a:spLocks noChangeShapeType="1"/>
          </p:cNvSpPr>
          <p:nvPr/>
        </p:nvSpPr>
        <p:spPr bwMode="auto">
          <a:xfrm>
            <a:off x="3348038" y="5157788"/>
            <a:ext cx="71913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30730" name="Oval 18"/>
          <p:cNvSpPr>
            <a:spLocks noChangeArrowheads="1"/>
          </p:cNvSpPr>
          <p:nvPr/>
        </p:nvSpPr>
        <p:spPr bwMode="auto">
          <a:xfrm>
            <a:off x="1187450" y="4797425"/>
            <a:ext cx="504825" cy="1079500"/>
          </a:xfrm>
          <a:prstGeom prst="ellipse">
            <a:avLst/>
          </a:prstGeom>
          <a:solidFill>
            <a:srgbClr val="FEE2F2">
              <a:alpha val="30980"/>
            </a:srgbClr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>
              <a:latin typeface="Arial" charset="0"/>
            </a:endParaRPr>
          </a:p>
        </p:txBody>
      </p:sp>
      <p:sp>
        <p:nvSpPr>
          <p:cNvPr id="30731" name="Oval 19"/>
          <p:cNvSpPr>
            <a:spLocks noChangeArrowheads="1"/>
          </p:cNvSpPr>
          <p:nvPr/>
        </p:nvSpPr>
        <p:spPr bwMode="auto">
          <a:xfrm>
            <a:off x="4716463" y="4581525"/>
            <a:ext cx="935037" cy="1079500"/>
          </a:xfrm>
          <a:prstGeom prst="ellipse">
            <a:avLst/>
          </a:prstGeom>
          <a:solidFill>
            <a:srgbClr val="FEE2F2">
              <a:alpha val="30980"/>
            </a:srgbClr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>
              <a:latin typeface="Arial" charset="0"/>
            </a:endParaRPr>
          </a:p>
        </p:txBody>
      </p:sp>
      <p:sp>
        <p:nvSpPr>
          <p:cNvPr id="30732" name="Line 20"/>
          <p:cNvSpPr>
            <a:spLocks noChangeShapeType="1"/>
          </p:cNvSpPr>
          <p:nvPr/>
        </p:nvSpPr>
        <p:spPr bwMode="auto">
          <a:xfrm>
            <a:off x="3348038" y="5157788"/>
            <a:ext cx="287337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30733" name="Oval 21"/>
          <p:cNvSpPr>
            <a:spLocks noChangeArrowheads="1"/>
          </p:cNvSpPr>
          <p:nvPr/>
        </p:nvSpPr>
        <p:spPr bwMode="auto">
          <a:xfrm>
            <a:off x="3276600" y="5589588"/>
            <a:ext cx="1079500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000" b="1">
                <a:latin typeface="Arial" charset="0"/>
              </a:rPr>
              <a:t>H</a:t>
            </a:r>
            <a:r>
              <a:rPr lang="es-ES_tradnl" altLang="es-AR" sz="2000" b="1" baseline="-25000">
                <a:latin typeface="Arial" charset="0"/>
              </a:rPr>
              <a:t>2</a:t>
            </a:r>
            <a:r>
              <a:rPr lang="es-ES_tradnl" altLang="es-AR" sz="2000" b="1">
                <a:latin typeface="Arial" charset="0"/>
              </a:rPr>
              <a:t>O</a:t>
            </a:r>
            <a:endParaRPr lang="es-ES" altLang="es-AR" sz="2000" b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4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3F5476"/>
              </a:gs>
              <a:gs pos="50000">
                <a:srgbClr val="89B6FF"/>
              </a:gs>
              <a:gs pos="100000">
                <a:srgbClr val="3F5476"/>
              </a:gs>
            </a:gsLst>
            <a:lin ang="5400000" scaled="1"/>
          </a:gradFill>
        </p:spPr>
        <p:txBody>
          <a:bodyPr/>
          <a:lstStyle/>
          <a:p>
            <a:pPr eaLnBrk="1" hangingPunct="1"/>
            <a:r>
              <a:rPr lang="es-ES_tradnl" altLang="es-AR" sz="3600" b="1" smtClean="0"/>
              <a:t>SEGUNDA REDUCCION</a:t>
            </a:r>
            <a:endParaRPr lang="es-ES" altLang="es-AR" sz="3600" b="1" smtClean="0"/>
          </a:p>
        </p:txBody>
      </p:sp>
      <p:sp>
        <p:nvSpPr>
          <p:cNvPr id="31747" name="Text Box 5"/>
          <p:cNvSpPr txBox="1">
            <a:spLocks noChangeArrowheads="1"/>
          </p:cNvSpPr>
          <p:nvPr/>
        </p:nvSpPr>
        <p:spPr bwMode="auto">
          <a:xfrm>
            <a:off x="827088" y="2133600"/>
            <a:ext cx="6265862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AR" altLang="es-AR" sz="2400" b="1">
                <a:latin typeface="Arial" charset="0"/>
              </a:rPr>
              <a:t> </a:t>
            </a:r>
            <a:r>
              <a:rPr lang="es-AR" altLang="es-AR" sz="2400" b="1">
                <a:latin typeface="Symbol" pitchFamily="18" charset="2"/>
              </a:rPr>
              <a:t>D</a:t>
            </a:r>
            <a:r>
              <a:rPr lang="pt-BR" altLang="es-AR" sz="2400" b="1" baseline="30000">
                <a:latin typeface="Arial" charset="0"/>
              </a:rPr>
              <a:t>2</a:t>
            </a:r>
            <a:r>
              <a:rPr lang="pt-BR" altLang="es-AR" sz="2400" b="1">
                <a:latin typeface="Arial" charset="0"/>
              </a:rPr>
              <a:t> butenoil-ACP + NADPH + H+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pt-BR" altLang="es-AR" sz="2400" b="1">
              <a:latin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pt-BR" altLang="es-AR" sz="2400" b="1">
              <a:latin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pt-BR" altLang="es-AR" sz="2400" b="1">
              <a:latin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pt-BR" altLang="es-AR" sz="2400" b="1">
                <a:latin typeface="Arial" charset="0"/>
              </a:rPr>
              <a:t>Butiril-ACP + NADP+			</a:t>
            </a:r>
            <a:endParaRPr lang="es-ES" altLang="es-AR" sz="2400" b="1">
              <a:latin typeface="Arial" charset="0"/>
            </a:endParaRPr>
          </a:p>
        </p:txBody>
      </p:sp>
      <p:sp>
        <p:nvSpPr>
          <p:cNvPr id="31748" name="Text Box 6"/>
          <p:cNvSpPr txBox="1">
            <a:spLocks noChangeArrowheads="1"/>
          </p:cNvSpPr>
          <p:nvPr/>
        </p:nvSpPr>
        <p:spPr bwMode="auto">
          <a:xfrm>
            <a:off x="4932363" y="2924175"/>
            <a:ext cx="3384550" cy="457200"/>
          </a:xfrm>
          <a:prstGeom prst="rect">
            <a:avLst/>
          </a:prstGeom>
          <a:solidFill>
            <a:srgbClr val="EAEA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pt-BR" altLang="es-AR" sz="2400" b="1" i="1" dirty="0" err="1" smtClean="0">
                <a:solidFill>
                  <a:srgbClr val="FF0000"/>
                </a:solidFill>
                <a:latin typeface="Arial" charset="0"/>
              </a:rPr>
              <a:t>Enoil</a:t>
            </a:r>
            <a:r>
              <a:rPr lang="pt-BR" altLang="es-AR" sz="2400" b="1" i="1" dirty="0" smtClean="0">
                <a:solidFill>
                  <a:srgbClr val="FF0000"/>
                </a:solidFill>
                <a:latin typeface="Arial" charset="0"/>
              </a:rPr>
              <a:t>-ACP </a:t>
            </a:r>
            <a:r>
              <a:rPr lang="pt-BR" altLang="es-AR" sz="2400" b="1" i="1" dirty="0" err="1" smtClean="0">
                <a:solidFill>
                  <a:srgbClr val="FF0000"/>
                </a:solidFill>
                <a:latin typeface="Arial" charset="0"/>
              </a:rPr>
              <a:t>reductasa</a:t>
            </a:r>
            <a:endParaRPr lang="es-ES" altLang="es-AR" sz="2400" i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31749" name="AutoShape 7"/>
          <p:cNvSpPr>
            <a:spLocks noChangeArrowheads="1"/>
          </p:cNvSpPr>
          <p:nvPr/>
        </p:nvSpPr>
        <p:spPr bwMode="auto">
          <a:xfrm>
            <a:off x="3563938" y="2565400"/>
            <a:ext cx="287337" cy="1655763"/>
          </a:xfrm>
          <a:prstGeom prst="downArrow">
            <a:avLst>
              <a:gd name="adj1" fmla="val 50000"/>
              <a:gd name="adj2" fmla="val 14406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>
              <a:latin typeface="Arial" charset="0"/>
            </a:endParaRPr>
          </a:p>
        </p:txBody>
      </p:sp>
      <p:grpSp>
        <p:nvGrpSpPr>
          <p:cNvPr id="31750" name="Group 9"/>
          <p:cNvGrpSpPr>
            <a:grpSpLocks/>
          </p:cNvGrpSpPr>
          <p:nvPr/>
        </p:nvGrpSpPr>
        <p:grpSpPr bwMode="auto">
          <a:xfrm>
            <a:off x="539750" y="2781300"/>
            <a:ext cx="2916238" cy="788988"/>
            <a:chOff x="2631" y="3113"/>
            <a:chExt cx="1837" cy="497"/>
          </a:xfrm>
        </p:grpSpPr>
        <p:sp>
          <p:nvSpPr>
            <p:cNvPr id="31754" name="Text Box 10"/>
            <p:cNvSpPr txBox="1">
              <a:spLocks noChangeArrowheads="1"/>
            </p:cNvSpPr>
            <p:nvPr/>
          </p:nvSpPr>
          <p:spPr bwMode="auto">
            <a:xfrm>
              <a:off x="2631" y="3113"/>
              <a:ext cx="1837" cy="497"/>
            </a:xfrm>
            <a:prstGeom prst="rect">
              <a:avLst/>
            </a:prstGeom>
            <a:noFill/>
            <a:ln w="9525">
              <a:solidFill>
                <a:srgbClr val="FF33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s-AR" sz="1800" b="1">
                  <a:latin typeface="Arial" charset="0"/>
                </a:rPr>
                <a:t>CH</a:t>
              </a:r>
              <a:r>
                <a:rPr lang="en-US" altLang="es-AR" sz="1800" b="1" baseline="-25000">
                  <a:latin typeface="Arial" charset="0"/>
                </a:rPr>
                <a:t>3 </a:t>
              </a:r>
              <a:r>
                <a:rPr lang="en-US" altLang="es-AR" sz="1800" b="1">
                  <a:latin typeface="Arial" charset="0"/>
                </a:rPr>
                <a:t>–CH=CH –C-SACP   </a:t>
              </a:r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s-AR" sz="1800" b="1">
                  <a:latin typeface="Arial" charset="0"/>
                </a:rPr>
                <a:t>       </a:t>
              </a:r>
              <a:r>
                <a:rPr lang="es-ES_tradnl" altLang="es-AR" sz="1800">
                  <a:latin typeface="Arial" charset="0"/>
                </a:rPr>
                <a:t> </a:t>
              </a:r>
              <a:r>
                <a:rPr lang="es-ES_tradnl" altLang="es-AR" sz="1800" b="1">
                  <a:latin typeface="Arial" charset="0"/>
                </a:rPr>
                <a:t>                 O</a:t>
              </a:r>
              <a:r>
                <a:rPr lang="es-ES" altLang="es-AR" sz="1800">
                  <a:latin typeface="Arial" charset="0"/>
                </a:rPr>
                <a:t> </a:t>
              </a:r>
            </a:p>
          </p:txBody>
        </p:sp>
        <p:sp>
          <p:nvSpPr>
            <p:cNvPr id="31755" name="Text Box 11"/>
            <p:cNvSpPr txBox="1">
              <a:spLocks noChangeArrowheads="1"/>
            </p:cNvSpPr>
            <p:nvPr/>
          </p:nvSpPr>
          <p:spPr bwMode="auto">
            <a:xfrm>
              <a:off x="3651" y="3249"/>
              <a:ext cx="227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360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s-AR" sz="1800" b="1">
                  <a:latin typeface="Arial" charset="0"/>
                </a:rPr>
                <a:t>ll</a:t>
              </a:r>
            </a:p>
          </p:txBody>
        </p:sp>
      </p:grpSp>
      <p:grpSp>
        <p:nvGrpSpPr>
          <p:cNvPr id="31751" name="Group 13"/>
          <p:cNvGrpSpPr>
            <a:grpSpLocks/>
          </p:cNvGrpSpPr>
          <p:nvPr/>
        </p:nvGrpSpPr>
        <p:grpSpPr bwMode="auto">
          <a:xfrm>
            <a:off x="323850" y="5084763"/>
            <a:ext cx="3600450" cy="863600"/>
            <a:chOff x="793" y="3430"/>
            <a:chExt cx="2268" cy="544"/>
          </a:xfrm>
        </p:grpSpPr>
        <p:sp>
          <p:nvSpPr>
            <p:cNvPr id="31752" name="Text Box 8"/>
            <p:cNvSpPr txBox="1">
              <a:spLocks noChangeArrowheads="1"/>
            </p:cNvSpPr>
            <p:nvPr/>
          </p:nvSpPr>
          <p:spPr bwMode="auto">
            <a:xfrm>
              <a:off x="793" y="3430"/>
              <a:ext cx="2268" cy="544"/>
            </a:xfrm>
            <a:prstGeom prst="rect">
              <a:avLst/>
            </a:prstGeom>
            <a:noFill/>
            <a:ln w="9525">
              <a:solidFill>
                <a:srgbClr val="FF33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s-AR" sz="2000" b="1">
                  <a:solidFill>
                    <a:schemeClr val="accent2"/>
                  </a:solidFill>
                  <a:latin typeface="Arial" charset="0"/>
                </a:rPr>
                <a:t>CH</a:t>
              </a:r>
              <a:r>
                <a:rPr lang="en-US" altLang="es-AR" sz="2000" b="1" baseline="-25000">
                  <a:solidFill>
                    <a:schemeClr val="accent2"/>
                  </a:solidFill>
                  <a:latin typeface="Arial" charset="0"/>
                </a:rPr>
                <a:t>3</a:t>
              </a:r>
              <a:r>
                <a:rPr lang="en-US" altLang="es-AR" sz="2000" b="1">
                  <a:solidFill>
                    <a:schemeClr val="accent2"/>
                  </a:solidFill>
                  <a:latin typeface="Arial" charset="0"/>
                </a:rPr>
                <a:t> –CH</a:t>
              </a:r>
              <a:r>
                <a:rPr lang="en-US" altLang="es-AR" sz="2000" b="1" baseline="-25000">
                  <a:solidFill>
                    <a:schemeClr val="accent2"/>
                  </a:solidFill>
                  <a:latin typeface="Arial" charset="0"/>
                </a:rPr>
                <a:t>2</a:t>
              </a:r>
              <a:r>
                <a:rPr lang="en-US" altLang="es-AR" sz="2000" b="1">
                  <a:latin typeface="Arial" charset="0"/>
                </a:rPr>
                <a:t> – CH</a:t>
              </a:r>
              <a:r>
                <a:rPr lang="en-US" altLang="es-AR" sz="2000" b="1" baseline="-25000">
                  <a:latin typeface="Arial" charset="0"/>
                </a:rPr>
                <a:t>2</a:t>
              </a:r>
              <a:r>
                <a:rPr lang="en-US" altLang="es-AR" sz="2000" b="1">
                  <a:latin typeface="Arial" charset="0"/>
                </a:rPr>
                <a:t> - C – SACP</a:t>
              </a:r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s-AR" sz="2000" b="1">
                  <a:latin typeface="Arial" charset="0"/>
                </a:rPr>
                <a:t>                              O </a:t>
              </a:r>
              <a:endParaRPr lang="es-ES" altLang="es-AR" sz="2000" b="1">
                <a:latin typeface="Arial" charset="0"/>
              </a:endParaRPr>
            </a:p>
          </p:txBody>
        </p:sp>
        <p:sp>
          <p:nvSpPr>
            <p:cNvPr id="31753" name="Text Box 12"/>
            <p:cNvSpPr txBox="1">
              <a:spLocks noChangeArrowheads="1"/>
            </p:cNvSpPr>
            <p:nvPr/>
          </p:nvSpPr>
          <p:spPr bwMode="auto">
            <a:xfrm>
              <a:off x="2154" y="3566"/>
              <a:ext cx="227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360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s-AR" sz="1800" b="1">
                  <a:latin typeface="Arial" charset="0"/>
                </a:rPr>
                <a:t>ll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1"/>
          <p:cNvSpPr txBox="1">
            <a:spLocks noChangeArrowheads="1"/>
          </p:cNvSpPr>
          <p:nvPr/>
        </p:nvSpPr>
        <p:spPr bwMode="auto">
          <a:xfrm>
            <a:off x="6804025" y="3284538"/>
            <a:ext cx="2016125" cy="406400"/>
          </a:xfrm>
          <a:prstGeom prst="rect">
            <a:avLst/>
          </a:prstGeom>
          <a:solidFill>
            <a:srgbClr val="B9D4FF"/>
          </a:solidFill>
          <a:ln w="9525">
            <a:solidFill>
              <a:srgbClr val="0064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2000" b="1">
                <a:latin typeface="Arial" charset="0"/>
              </a:rPr>
              <a:t>1° Reducción</a:t>
            </a:r>
          </a:p>
        </p:txBody>
      </p:sp>
      <p:sp>
        <p:nvSpPr>
          <p:cNvPr id="32771" name="Text Box 20"/>
          <p:cNvSpPr txBox="1">
            <a:spLocks noChangeArrowheads="1"/>
          </p:cNvSpPr>
          <p:nvPr/>
        </p:nvSpPr>
        <p:spPr bwMode="auto">
          <a:xfrm>
            <a:off x="3203575" y="3141663"/>
            <a:ext cx="2333625" cy="701675"/>
          </a:xfrm>
          <a:prstGeom prst="rect">
            <a:avLst/>
          </a:prstGeom>
          <a:solidFill>
            <a:srgbClr val="EAEA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AR" sz="2000" b="1" i="1">
                <a:solidFill>
                  <a:srgbClr val="0000FF"/>
                </a:solidFill>
                <a:latin typeface="Symbol" pitchFamily="18" charset="2"/>
              </a:rPr>
              <a:t>b</a:t>
            </a:r>
            <a:r>
              <a:rPr lang="es-ES" altLang="es-AR" sz="2000" b="1" i="1">
                <a:solidFill>
                  <a:srgbClr val="0000FF"/>
                </a:solidFill>
                <a:latin typeface="Arial" charset="0"/>
              </a:rPr>
              <a:t>-cetoacil-ACP reductasa</a:t>
            </a:r>
          </a:p>
        </p:txBody>
      </p:sp>
      <p:sp>
        <p:nvSpPr>
          <p:cNvPr id="32772" name="Text Box 22"/>
          <p:cNvSpPr txBox="1">
            <a:spLocks noChangeArrowheads="1"/>
          </p:cNvSpPr>
          <p:nvPr/>
        </p:nvSpPr>
        <p:spPr bwMode="auto">
          <a:xfrm>
            <a:off x="6227763" y="2636838"/>
            <a:ext cx="2519362" cy="3968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AR" sz="2000" b="1">
                <a:latin typeface="Arial" charset="0"/>
              </a:rPr>
              <a:t>D-3-OH-butiril-ACP</a:t>
            </a:r>
          </a:p>
        </p:txBody>
      </p:sp>
      <p:sp>
        <p:nvSpPr>
          <p:cNvPr id="32773" name="Text Box 16"/>
          <p:cNvSpPr txBox="1">
            <a:spLocks noChangeArrowheads="1"/>
          </p:cNvSpPr>
          <p:nvPr/>
        </p:nvSpPr>
        <p:spPr bwMode="auto">
          <a:xfrm>
            <a:off x="7092950" y="1412875"/>
            <a:ext cx="1800225" cy="376238"/>
          </a:xfrm>
          <a:prstGeom prst="rect">
            <a:avLst/>
          </a:prstGeom>
          <a:solidFill>
            <a:srgbClr val="B9D4FF"/>
          </a:solidFill>
          <a:ln w="9525">
            <a:solidFill>
              <a:srgbClr val="0064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1800" b="1">
                <a:latin typeface="Arial" charset="0"/>
              </a:rPr>
              <a:t>Condensación</a:t>
            </a:r>
          </a:p>
        </p:txBody>
      </p:sp>
      <p:sp>
        <p:nvSpPr>
          <p:cNvPr id="32774" name="Text Box 15"/>
          <p:cNvSpPr txBox="1">
            <a:spLocks noChangeArrowheads="1"/>
          </p:cNvSpPr>
          <p:nvPr/>
        </p:nvSpPr>
        <p:spPr bwMode="auto">
          <a:xfrm>
            <a:off x="3708400" y="620713"/>
            <a:ext cx="2735263" cy="396875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AR" sz="2000" b="1" i="1">
                <a:solidFill>
                  <a:srgbClr val="3333FF"/>
                </a:solidFill>
                <a:latin typeface="Arial" charset="0"/>
              </a:rPr>
              <a:t>Ez. condensante</a:t>
            </a:r>
          </a:p>
        </p:txBody>
      </p:sp>
      <p:sp>
        <p:nvSpPr>
          <p:cNvPr id="32775" name="Text Box 19"/>
          <p:cNvSpPr txBox="1">
            <a:spLocks noChangeArrowheads="1"/>
          </p:cNvSpPr>
          <p:nvPr/>
        </p:nvSpPr>
        <p:spPr bwMode="auto">
          <a:xfrm>
            <a:off x="0" y="2708275"/>
            <a:ext cx="2628900" cy="40005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AR" sz="2000" b="1">
                <a:latin typeface="Arial" charset="0"/>
              </a:rPr>
              <a:t>Acetocetoacil-ACP</a:t>
            </a:r>
          </a:p>
        </p:txBody>
      </p:sp>
      <p:sp>
        <p:nvSpPr>
          <p:cNvPr id="32776" name="Text Box 22"/>
          <p:cNvSpPr txBox="1">
            <a:spLocks noChangeArrowheads="1"/>
          </p:cNvSpPr>
          <p:nvPr/>
        </p:nvSpPr>
        <p:spPr bwMode="auto">
          <a:xfrm>
            <a:off x="323850" y="4149725"/>
            <a:ext cx="2590800" cy="3968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AR" sz="2000" b="1">
                <a:latin typeface="Arial" charset="0"/>
              </a:rPr>
              <a:t>D-3-OH-butiril-ACP</a:t>
            </a:r>
          </a:p>
        </p:txBody>
      </p:sp>
      <p:sp>
        <p:nvSpPr>
          <p:cNvPr id="32777" name="Text Box 31"/>
          <p:cNvSpPr txBox="1">
            <a:spLocks noChangeArrowheads="1"/>
          </p:cNvSpPr>
          <p:nvPr/>
        </p:nvSpPr>
        <p:spPr bwMode="auto">
          <a:xfrm>
            <a:off x="3132138" y="4437063"/>
            <a:ext cx="2333625" cy="7016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AR" sz="2000" b="1" i="1">
                <a:solidFill>
                  <a:srgbClr val="0000FF"/>
                </a:solidFill>
                <a:latin typeface="Arial" charset="0"/>
              </a:rPr>
              <a:t>3-OH-acil-ACP deshidratasa</a:t>
            </a:r>
          </a:p>
        </p:txBody>
      </p:sp>
      <p:sp>
        <p:nvSpPr>
          <p:cNvPr id="32778" name="Text Box 33"/>
          <p:cNvSpPr txBox="1">
            <a:spLocks noChangeArrowheads="1"/>
          </p:cNvSpPr>
          <p:nvPr/>
        </p:nvSpPr>
        <p:spPr bwMode="auto">
          <a:xfrm>
            <a:off x="6227763" y="4221163"/>
            <a:ext cx="2232025" cy="3968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AR" sz="2000" b="1">
                <a:latin typeface="Symbol" pitchFamily="18" charset="2"/>
              </a:rPr>
              <a:t>D</a:t>
            </a:r>
            <a:r>
              <a:rPr lang="es-ES" altLang="es-AR" sz="2000" b="1" baseline="30000">
                <a:latin typeface="Arial" charset="0"/>
              </a:rPr>
              <a:t>2</a:t>
            </a:r>
            <a:r>
              <a:rPr lang="es-ES" altLang="es-AR" sz="2000" b="1">
                <a:latin typeface="Arial" charset="0"/>
              </a:rPr>
              <a:t> butenoil-ACP</a:t>
            </a:r>
          </a:p>
        </p:txBody>
      </p:sp>
      <p:sp>
        <p:nvSpPr>
          <p:cNvPr id="32779" name="Text Box 33"/>
          <p:cNvSpPr txBox="1">
            <a:spLocks noChangeArrowheads="1"/>
          </p:cNvSpPr>
          <p:nvPr/>
        </p:nvSpPr>
        <p:spPr bwMode="auto">
          <a:xfrm>
            <a:off x="468313" y="5686425"/>
            <a:ext cx="2232025" cy="3968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AR" sz="2000" b="1">
                <a:latin typeface="Symbol" pitchFamily="18" charset="2"/>
              </a:rPr>
              <a:t>D</a:t>
            </a:r>
            <a:r>
              <a:rPr lang="es-ES" altLang="es-AR" sz="2000" b="1" baseline="30000">
                <a:latin typeface="Arial" charset="0"/>
              </a:rPr>
              <a:t>2</a:t>
            </a:r>
            <a:r>
              <a:rPr lang="es-ES" altLang="es-AR" sz="2000" b="1">
                <a:latin typeface="Arial" charset="0"/>
              </a:rPr>
              <a:t> butenoil-ACP</a:t>
            </a:r>
          </a:p>
        </p:txBody>
      </p:sp>
      <p:sp>
        <p:nvSpPr>
          <p:cNvPr id="32780" name="Text Box 38"/>
          <p:cNvSpPr txBox="1">
            <a:spLocks noChangeArrowheads="1"/>
          </p:cNvSpPr>
          <p:nvPr/>
        </p:nvSpPr>
        <p:spPr bwMode="auto">
          <a:xfrm>
            <a:off x="3203575" y="5902325"/>
            <a:ext cx="1841500" cy="7016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AR" sz="2000" b="1" i="1">
                <a:solidFill>
                  <a:srgbClr val="0000FF"/>
                </a:solidFill>
                <a:latin typeface="Arial" charset="0"/>
              </a:rPr>
              <a:t>Enoil-ACP reductasa</a:t>
            </a:r>
          </a:p>
        </p:txBody>
      </p:sp>
      <p:sp>
        <p:nvSpPr>
          <p:cNvPr id="32781" name="Text Box 40"/>
          <p:cNvSpPr txBox="1">
            <a:spLocks noChangeArrowheads="1"/>
          </p:cNvSpPr>
          <p:nvPr/>
        </p:nvSpPr>
        <p:spPr bwMode="auto">
          <a:xfrm>
            <a:off x="6011863" y="5661025"/>
            <a:ext cx="2333625" cy="3968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AR" sz="2000" b="1">
                <a:latin typeface="Arial" charset="0"/>
              </a:rPr>
              <a:t>Butiril-ACP</a:t>
            </a:r>
          </a:p>
        </p:txBody>
      </p:sp>
      <p:sp>
        <p:nvSpPr>
          <p:cNvPr id="32782" name="Text Box 17"/>
          <p:cNvSpPr txBox="1">
            <a:spLocks noChangeArrowheads="1"/>
          </p:cNvSpPr>
          <p:nvPr/>
        </p:nvSpPr>
        <p:spPr bwMode="auto">
          <a:xfrm>
            <a:off x="0" y="0"/>
            <a:ext cx="2087563" cy="39687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AR" sz="2000" b="1">
                <a:solidFill>
                  <a:schemeClr val="bg1"/>
                </a:solidFill>
                <a:latin typeface="Arial" charset="0"/>
              </a:rPr>
              <a:t>1º CICLO </a:t>
            </a:r>
          </a:p>
        </p:txBody>
      </p:sp>
      <p:grpSp>
        <p:nvGrpSpPr>
          <p:cNvPr id="32783" name="Group 42"/>
          <p:cNvGrpSpPr>
            <a:grpSpLocks/>
          </p:cNvGrpSpPr>
          <p:nvPr/>
        </p:nvGrpSpPr>
        <p:grpSpPr bwMode="auto">
          <a:xfrm>
            <a:off x="511175" y="928688"/>
            <a:ext cx="8275638" cy="900112"/>
            <a:chOff x="249" y="890"/>
            <a:chExt cx="5213" cy="567"/>
          </a:xfrm>
        </p:grpSpPr>
        <p:sp>
          <p:nvSpPr>
            <p:cNvPr id="32796" name="Text Box 19"/>
            <p:cNvSpPr txBox="1">
              <a:spLocks noChangeArrowheads="1"/>
            </p:cNvSpPr>
            <p:nvPr/>
          </p:nvSpPr>
          <p:spPr bwMode="auto">
            <a:xfrm>
              <a:off x="3651" y="890"/>
              <a:ext cx="1811" cy="252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s-ES" altLang="es-AR" sz="2000" b="1">
                  <a:latin typeface="Arial" charset="0"/>
                </a:rPr>
                <a:t>Acetocetoacil-ACP</a:t>
              </a:r>
            </a:p>
          </p:txBody>
        </p:sp>
        <p:sp>
          <p:nvSpPr>
            <p:cNvPr id="32797" name="Text Box 11"/>
            <p:cNvSpPr txBox="1">
              <a:spLocks noChangeArrowheads="1"/>
            </p:cNvSpPr>
            <p:nvPr/>
          </p:nvSpPr>
          <p:spPr bwMode="auto">
            <a:xfrm>
              <a:off x="249" y="890"/>
              <a:ext cx="2132" cy="25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s-ES" altLang="es-AR" sz="2000" b="1">
                  <a:latin typeface="Arial" charset="0"/>
                </a:rPr>
                <a:t>Acetil-EC + </a:t>
              </a:r>
              <a:r>
                <a:rPr lang="es-ES" altLang="es-AR" sz="1800" b="1">
                  <a:latin typeface="Arial" charset="0"/>
                </a:rPr>
                <a:t>Malonil-ACP</a:t>
              </a:r>
            </a:p>
          </p:txBody>
        </p:sp>
        <p:sp>
          <p:nvSpPr>
            <p:cNvPr id="32798" name="Text Box 13"/>
            <p:cNvSpPr txBox="1">
              <a:spLocks noChangeArrowheads="1"/>
            </p:cNvSpPr>
            <p:nvPr/>
          </p:nvSpPr>
          <p:spPr bwMode="auto">
            <a:xfrm>
              <a:off x="2835" y="1207"/>
              <a:ext cx="1179" cy="250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s-ES" altLang="es-AR" sz="2000" b="1">
                  <a:latin typeface="Arial" charset="0"/>
                </a:rPr>
                <a:t>HS-EC + </a:t>
              </a:r>
              <a:r>
                <a:rPr lang="es-ES" altLang="es-AR" sz="2000" b="1">
                  <a:solidFill>
                    <a:srgbClr val="FF3300"/>
                  </a:solidFill>
                  <a:latin typeface="Arial" charset="0"/>
                </a:rPr>
                <a:t>CO</a:t>
              </a:r>
              <a:r>
                <a:rPr lang="es-ES" altLang="es-AR" sz="2000" b="1" baseline="-25000">
                  <a:solidFill>
                    <a:srgbClr val="FF3300"/>
                  </a:solidFill>
                  <a:latin typeface="Arial" charset="0"/>
                </a:rPr>
                <a:t>2</a:t>
              </a:r>
              <a:endParaRPr lang="es-ES" altLang="es-AR" sz="2000" b="1">
                <a:solidFill>
                  <a:srgbClr val="FF3300"/>
                </a:solidFill>
                <a:latin typeface="Arial" charset="0"/>
              </a:endParaRPr>
            </a:p>
          </p:txBody>
        </p:sp>
        <p:sp>
          <p:nvSpPr>
            <p:cNvPr id="32799" name="Line 31"/>
            <p:cNvSpPr>
              <a:spLocks noChangeShapeType="1"/>
            </p:cNvSpPr>
            <p:nvPr/>
          </p:nvSpPr>
          <p:spPr bwMode="auto">
            <a:xfrm>
              <a:off x="2562" y="981"/>
              <a:ext cx="86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32800" name="Line 32"/>
            <p:cNvSpPr>
              <a:spLocks noChangeShapeType="1"/>
            </p:cNvSpPr>
            <p:nvPr/>
          </p:nvSpPr>
          <p:spPr bwMode="auto">
            <a:xfrm>
              <a:off x="3016" y="981"/>
              <a:ext cx="91" cy="18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32784" name="Line 33"/>
          <p:cNvSpPr>
            <a:spLocks noChangeShapeType="1"/>
          </p:cNvSpPr>
          <p:nvPr/>
        </p:nvSpPr>
        <p:spPr bwMode="auto">
          <a:xfrm>
            <a:off x="2771775" y="2852738"/>
            <a:ext cx="30241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32785" name="Line 34"/>
          <p:cNvSpPr>
            <a:spLocks noChangeShapeType="1"/>
          </p:cNvSpPr>
          <p:nvPr/>
        </p:nvSpPr>
        <p:spPr bwMode="auto">
          <a:xfrm>
            <a:off x="2916238" y="4365625"/>
            <a:ext cx="30241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32786" name="Text Box 16"/>
          <p:cNvSpPr txBox="1">
            <a:spLocks noChangeArrowheads="1"/>
          </p:cNvSpPr>
          <p:nvPr/>
        </p:nvSpPr>
        <p:spPr bwMode="auto">
          <a:xfrm>
            <a:off x="6732588" y="4797425"/>
            <a:ext cx="1944687" cy="376238"/>
          </a:xfrm>
          <a:prstGeom prst="rect">
            <a:avLst/>
          </a:prstGeom>
          <a:solidFill>
            <a:srgbClr val="B9D4FF"/>
          </a:solidFill>
          <a:ln w="9525">
            <a:solidFill>
              <a:srgbClr val="0064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1800" b="1">
                <a:latin typeface="Arial" charset="0"/>
              </a:rPr>
              <a:t>Deshidratación</a:t>
            </a:r>
          </a:p>
        </p:txBody>
      </p:sp>
      <p:sp>
        <p:nvSpPr>
          <p:cNvPr id="32787" name="Line 36"/>
          <p:cNvSpPr>
            <a:spLocks noChangeShapeType="1"/>
          </p:cNvSpPr>
          <p:nvPr/>
        </p:nvSpPr>
        <p:spPr bwMode="auto">
          <a:xfrm>
            <a:off x="2916238" y="5949950"/>
            <a:ext cx="30241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32788" name="Text Box 21"/>
          <p:cNvSpPr txBox="1">
            <a:spLocks noChangeArrowheads="1"/>
          </p:cNvSpPr>
          <p:nvPr/>
        </p:nvSpPr>
        <p:spPr bwMode="auto">
          <a:xfrm>
            <a:off x="6372225" y="6262688"/>
            <a:ext cx="2016125" cy="406400"/>
          </a:xfrm>
          <a:prstGeom prst="rect">
            <a:avLst/>
          </a:prstGeom>
          <a:solidFill>
            <a:srgbClr val="B9D4FF"/>
          </a:solidFill>
          <a:ln w="9525">
            <a:solidFill>
              <a:srgbClr val="0064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2000" b="1">
                <a:latin typeface="Arial" charset="0"/>
              </a:rPr>
              <a:t>2° Reducción</a:t>
            </a:r>
          </a:p>
        </p:txBody>
      </p:sp>
      <p:sp>
        <p:nvSpPr>
          <p:cNvPr id="32789" name="Oval 38"/>
          <p:cNvSpPr>
            <a:spLocks noChangeArrowheads="1"/>
          </p:cNvSpPr>
          <p:nvPr/>
        </p:nvSpPr>
        <p:spPr bwMode="auto">
          <a:xfrm>
            <a:off x="2843213" y="2205038"/>
            <a:ext cx="1295400" cy="57626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AR" altLang="es-AR" sz="1800" b="1">
                <a:solidFill>
                  <a:schemeClr val="bg1"/>
                </a:solidFill>
                <a:latin typeface="Arial" charset="0"/>
              </a:rPr>
              <a:t>NADPH</a:t>
            </a:r>
            <a:endParaRPr lang="es-ES" altLang="es-AR" sz="18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2790" name="Oval 39"/>
          <p:cNvSpPr>
            <a:spLocks noChangeArrowheads="1"/>
          </p:cNvSpPr>
          <p:nvPr/>
        </p:nvSpPr>
        <p:spPr bwMode="auto">
          <a:xfrm>
            <a:off x="2843213" y="5300663"/>
            <a:ext cx="1295400" cy="57626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AR" altLang="es-AR" sz="1800" b="1">
                <a:solidFill>
                  <a:schemeClr val="bg1"/>
                </a:solidFill>
                <a:latin typeface="Arial" charset="0"/>
              </a:rPr>
              <a:t>NADPH</a:t>
            </a:r>
            <a:endParaRPr lang="es-ES" altLang="es-AR" sz="18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2791" name="Oval 40"/>
          <p:cNvSpPr>
            <a:spLocks noChangeArrowheads="1"/>
          </p:cNvSpPr>
          <p:nvPr/>
        </p:nvSpPr>
        <p:spPr bwMode="auto">
          <a:xfrm>
            <a:off x="4787900" y="2205038"/>
            <a:ext cx="1295400" cy="5762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AR" altLang="es-AR" sz="1800" b="1">
                <a:solidFill>
                  <a:srgbClr val="FF3300"/>
                </a:solidFill>
                <a:latin typeface="Arial" charset="0"/>
              </a:rPr>
              <a:t>NADP</a:t>
            </a:r>
            <a:r>
              <a:rPr lang="es-AR" altLang="es-AR" sz="1800" b="1" baseline="30000">
                <a:solidFill>
                  <a:srgbClr val="FF3300"/>
                </a:solidFill>
                <a:latin typeface="Arial" charset="0"/>
              </a:rPr>
              <a:t>+</a:t>
            </a:r>
            <a:endParaRPr lang="es-ES" altLang="es-AR" sz="1800" b="1">
              <a:solidFill>
                <a:srgbClr val="FF3300"/>
              </a:solidFill>
              <a:latin typeface="Arial" charset="0"/>
            </a:endParaRPr>
          </a:p>
        </p:txBody>
      </p:sp>
      <p:sp>
        <p:nvSpPr>
          <p:cNvPr id="32792" name="Oval 41"/>
          <p:cNvSpPr>
            <a:spLocks noChangeArrowheads="1"/>
          </p:cNvSpPr>
          <p:nvPr/>
        </p:nvSpPr>
        <p:spPr bwMode="auto">
          <a:xfrm>
            <a:off x="4716463" y="5300663"/>
            <a:ext cx="1295400" cy="5762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AR" altLang="es-AR" sz="1800" b="1">
                <a:solidFill>
                  <a:srgbClr val="FF3300"/>
                </a:solidFill>
                <a:latin typeface="Arial" charset="0"/>
              </a:rPr>
              <a:t>NADP</a:t>
            </a:r>
            <a:r>
              <a:rPr lang="es-AR" altLang="es-AR" sz="1800" b="1" baseline="30000">
                <a:solidFill>
                  <a:srgbClr val="FF3300"/>
                </a:solidFill>
                <a:latin typeface="Arial" charset="0"/>
              </a:rPr>
              <a:t>+</a:t>
            </a:r>
            <a:endParaRPr lang="es-ES" altLang="es-AR" sz="1800" b="1">
              <a:solidFill>
                <a:srgbClr val="FF3300"/>
              </a:solidFill>
              <a:latin typeface="Arial" charset="0"/>
            </a:endParaRPr>
          </a:p>
        </p:txBody>
      </p:sp>
      <p:sp>
        <p:nvSpPr>
          <p:cNvPr id="32793" name="AutoShape 43"/>
          <p:cNvSpPr>
            <a:spLocks noChangeArrowheads="1"/>
          </p:cNvSpPr>
          <p:nvPr/>
        </p:nvSpPr>
        <p:spPr bwMode="auto">
          <a:xfrm>
            <a:off x="4067175" y="2636838"/>
            <a:ext cx="792163" cy="215900"/>
          </a:xfrm>
          <a:prstGeom prst="curvedUpArrow">
            <a:avLst>
              <a:gd name="adj1" fmla="val 73382"/>
              <a:gd name="adj2" fmla="val 146765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>
              <a:latin typeface="Arial" charset="0"/>
            </a:endParaRPr>
          </a:p>
        </p:txBody>
      </p:sp>
      <p:sp>
        <p:nvSpPr>
          <p:cNvPr id="32794" name="AutoShape 44"/>
          <p:cNvSpPr>
            <a:spLocks noChangeArrowheads="1"/>
          </p:cNvSpPr>
          <p:nvPr/>
        </p:nvSpPr>
        <p:spPr bwMode="auto">
          <a:xfrm>
            <a:off x="4067175" y="5734050"/>
            <a:ext cx="792163" cy="215900"/>
          </a:xfrm>
          <a:prstGeom prst="curvedUpArrow">
            <a:avLst>
              <a:gd name="adj1" fmla="val 73382"/>
              <a:gd name="adj2" fmla="val 146765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>
              <a:latin typeface="Arial" charset="0"/>
            </a:endParaRPr>
          </a:p>
        </p:txBody>
      </p:sp>
      <p:sp>
        <p:nvSpPr>
          <p:cNvPr id="32795" name="31 CuadroTexto"/>
          <p:cNvSpPr txBox="1">
            <a:spLocks noChangeArrowheads="1"/>
          </p:cNvSpPr>
          <p:nvPr/>
        </p:nvSpPr>
        <p:spPr bwMode="auto">
          <a:xfrm>
            <a:off x="2357438" y="0"/>
            <a:ext cx="62595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800">
                <a:latin typeface="Arial" charset="0"/>
              </a:rPr>
              <a:t>PROTEÍNA TRANSPORTADORA DE ACILOS (</a:t>
            </a:r>
            <a:r>
              <a:rPr lang="es-ES_tradnl" altLang="es-AR" sz="1800" b="1">
                <a:latin typeface="Arial" charset="0"/>
              </a:rPr>
              <a:t>PTA ó ACP</a:t>
            </a:r>
            <a:r>
              <a:rPr lang="es-ES_tradnl" altLang="es-AR" sz="1800">
                <a:latin typeface="Arial" charset="0"/>
              </a:rPr>
              <a:t>)</a:t>
            </a:r>
            <a:endParaRPr lang="es-AR" altLang="es-AR" sz="18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5 Marcador de número de diapositiva"/>
          <p:cNvSpPr txBox="1">
            <a:spLocks noGrp="1"/>
          </p:cNvSpPr>
          <p:nvPr/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C39B6524-05DC-48C4-BC0F-D1759E472EAF}" type="slidenum">
              <a:rPr lang="es-ES" altLang="es-AR">
                <a:latin typeface="Arial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33</a:t>
            </a:fld>
            <a:endParaRPr lang="es-ES" altLang="es-AR">
              <a:latin typeface="Arial" charset="0"/>
            </a:endParaRPr>
          </a:p>
        </p:txBody>
      </p:sp>
      <p:sp>
        <p:nvSpPr>
          <p:cNvPr id="33795" name="Rectangle 4"/>
          <p:cNvSpPr>
            <a:spLocks noChangeArrowheads="1"/>
          </p:cNvSpPr>
          <p:nvPr/>
        </p:nvSpPr>
        <p:spPr bwMode="auto">
          <a:xfrm>
            <a:off x="358775" y="260350"/>
            <a:ext cx="8424863" cy="936625"/>
          </a:xfrm>
          <a:prstGeom prst="rect">
            <a:avLst/>
          </a:prstGeom>
          <a:gradFill rotWithShape="1">
            <a:gsLst>
              <a:gs pos="0">
                <a:srgbClr val="3F5476"/>
              </a:gs>
              <a:gs pos="50000">
                <a:srgbClr val="89B6FF"/>
              </a:gs>
              <a:gs pos="100000">
                <a:srgbClr val="3F5476"/>
              </a:gs>
            </a:gsLst>
            <a:lin ang="5400000" scaled="1"/>
          </a:gra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lIns="92075" tIns="46038" rIns="92075" bIns="46038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2800">
                <a:latin typeface="Arial" charset="0"/>
              </a:rPr>
              <a:t>ESQUEMA GENERAL DE LA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2800">
                <a:latin typeface="Arial" charset="0"/>
              </a:rPr>
              <a:t>BIOSÍNTESIS DE PALMITATO</a:t>
            </a:r>
          </a:p>
        </p:txBody>
      </p:sp>
      <p:grpSp>
        <p:nvGrpSpPr>
          <p:cNvPr id="33796" name="Group 8"/>
          <p:cNvGrpSpPr>
            <a:grpSpLocks/>
          </p:cNvGrpSpPr>
          <p:nvPr/>
        </p:nvGrpSpPr>
        <p:grpSpPr bwMode="auto">
          <a:xfrm>
            <a:off x="0" y="1484313"/>
            <a:ext cx="9144000" cy="5373687"/>
            <a:chOff x="0" y="935"/>
            <a:chExt cx="5760" cy="3385"/>
          </a:xfrm>
        </p:grpSpPr>
        <p:sp>
          <p:nvSpPr>
            <p:cNvPr id="33803" name="Rectangle 7"/>
            <p:cNvSpPr>
              <a:spLocks noChangeArrowheads="1"/>
            </p:cNvSpPr>
            <p:nvPr/>
          </p:nvSpPr>
          <p:spPr bwMode="auto">
            <a:xfrm>
              <a:off x="0" y="935"/>
              <a:ext cx="5760" cy="3385"/>
            </a:xfrm>
            <a:prstGeom prst="rect">
              <a:avLst/>
            </a:prstGeom>
            <a:solidFill>
              <a:srgbClr val="89B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PE" altLang="es-AR" sz="1800">
                <a:latin typeface="Arial" charset="0"/>
              </a:endParaRPr>
            </a:p>
          </p:txBody>
        </p:sp>
        <p:pic>
          <p:nvPicPr>
            <p:cNvPr id="33804" name="Picture 6"/>
            <p:cNvPicPr>
              <a:picLocks noChangeAspect="1" noChangeArrowheads="1"/>
            </p:cNvPicPr>
            <p:nvPr/>
          </p:nvPicPr>
          <p:blipFill>
            <a:blip r:embed="rId2">
              <a:lum bright="-40000" contrast="6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2" y="1162"/>
              <a:ext cx="5276" cy="29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539750" y="4581525"/>
            <a:ext cx="5327650" cy="1800225"/>
            <a:chOff x="340" y="2886"/>
            <a:chExt cx="3356" cy="1134"/>
          </a:xfrm>
        </p:grpSpPr>
        <p:sp>
          <p:nvSpPr>
            <p:cNvPr id="33798" name="Text Box 40"/>
            <p:cNvSpPr txBox="1">
              <a:spLocks noChangeArrowheads="1"/>
            </p:cNvSpPr>
            <p:nvPr/>
          </p:nvSpPr>
          <p:spPr bwMode="auto">
            <a:xfrm>
              <a:off x="340" y="2886"/>
              <a:ext cx="2041" cy="25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s-ES" altLang="es-AR" sz="2000" b="1">
                  <a:latin typeface="Arial" charset="0"/>
                </a:rPr>
                <a:t>Butiril-EC + </a:t>
              </a:r>
              <a:r>
                <a:rPr lang="es-ES" altLang="es-AR" sz="1800" b="1">
                  <a:latin typeface="Arial" charset="0"/>
                </a:rPr>
                <a:t>Malonil-</a:t>
              </a:r>
              <a:r>
                <a:rPr lang="es-ES" altLang="es-AR" sz="2000" b="1">
                  <a:latin typeface="Arial" charset="0"/>
                </a:rPr>
                <a:t>ACP</a:t>
              </a:r>
            </a:p>
          </p:txBody>
        </p:sp>
        <p:sp>
          <p:nvSpPr>
            <p:cNvPr id="33799" name="Line 10"/>
            <p:cNvSpPr>
              <a:spLocks noChangeShapeType="1"/>
            </p:cNvSpPr>
            <p:nvPr/>
          </p:nvSpPr>
          <p:spPr bwMode="auto">
            <a:xfrm>
              <a:off x="1202" y="3203"/>
              <a:ext cx="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33800" name="Text Box 19"/>
            <p:cNvSpPr txBox="1">
              <a:spLocks noChangeArrowheads="1"/>
            </p:cNvSpPr>
            <p:nvPr/>
          </p:nvSpPr>
          <p:spPr bwMode="auto">
            <a:xfrm>
              <a:off x="839" y="3657"/>
              <a:ext cx="1361" cy="25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s-ES" altLang="es-AR" sz="2000" b="1">
                  <a:latin typeface="Symbol" pitchFamily="18" charset="2"/>
                </a:rPr>
                <a:t>b</a:t>
              </a:r>
              <a:r>
                <a:rPr lang="es-ES" altLang="es-AR" sz="2000" b="1">
                  <a:latin typeface="Arial" charset="0"/>
                </a:rPr>
                <a:t>-cetoacil-ACP</a:t>
              </a:r>
            </a:p>
          </p:txBody>
        </p:sp>
        <p:sp>
          <p:nvSpPr>
            <p:cNvPr id="33801" name="Oval 13"/>
            <p:cNvSpPr>
              <a:spLocks noChangeArrowheads="1"/>
            </p:cNvSpPr>
            <p:nvPr/>
          </p:nvSpPr>
          <p:spPr bwMode="auto">
            <a:xfrm>
              <a:off x="340" y="3566"/>
              <a:ext cx="408" cy="45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AR" altLang="es-AR" sz="1800" b="1">
                  <a:latin typeface="Arial" charset="0"/>
                </a:rPr>
                <a:t>6 C</a:t>
              </a:r>
              <a:endParaRPr lang="es-ES" altLang="es-AR" sz="1800" b="1">
                <a:latin typeface="Arial" charset="0"/>
              </a:endParaRPr>
            </a:p>
          </p:txBody>
        </p:sp>
        <p:sp>
          <p:nvSpPr>
            <p:cNvPr id="33802" name="Text Box 17"/>
            <p:cNvSpPr txBox="1">
              <a:spLocks noChangeArrowheads="1"/>
            </p:cNvSpPr>
            <p:nvPr/>
          </p:nvSpPr>
          <p:spPr bwMode="auto">
            <a:xfrm>
              <a:off x="2381" y="3657"/>
              <a:ext cx="1315" cy="25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s-ES" altLang="es-AR" sz="2000" b="1">
                  <a:solidFill>
                    <a:schemeClr val="bg1"/>
                  </a:solidFill>
                  <a:latin typeface="Arial" charset="0"/>
                </a:rPr>
                <a:t>2º CICLO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Oval 19" descr="Rombos punteados"/>
          <p:cNvSpPr>
            <a:spLocks noChangeArrowheads="1"/>
          </p:cNvSpPr>
          <p:nvPr/>
        </p:nvSpPr>
        <p:spPr bwMode="auto">
          <a:xfrm>
            <a:off x="3124200" y="2743200"/>
            <a:ext cx="1066800" cy="1295400"/>
          </a:xfrm>
          <a:prstGeom prst="ellipse">
            <a:avLst/>
          </a:prstGeom>
          <a:pattFill prst="dotDmnd">
            <a:fgClr>
              <a:srgbClr val="89B6FF"/>
            </a:fgClr>
            <a:bgClr>
              <a:schemeClr val="bg1"/>
            </a:bgClr>
          </a:patt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>
              <a:latin typeface="Arial" charset="0"/>
            </a:endParaRPr>
          </a:p>
        </p:txBody>
      </p:sp>
      <p:sp>
        <p:nvSpPr>
          <p:cNvPr id="34819" name="Rectangle 13"/>
          <p:cNvSpPr>
            <a:spLocks noGrp="1" noChangeArrowheads="1"/>
          </p:cNvSpPr>
          <p:nvPr>
            <p:ph type="title"/>
          </p:nvPr>
        </p:nvSpPr>
        <p:spPr>
          <a:xfrm>
            <a:off x="457200" y="260350"/>
            <a:ext cx="8229600" cy="868363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s-ES" altLang="es-AR" sz="3600" b="1" smtClean="0"/>
              <a:t>Balance de la Biosíntesis</a:t>
            </a:r>
          </a:p>
        </p:txBody>
      </p:sp>
      <p:sp>
        <p:nvSpPr>
          <p:cNvPr id="21508" name="Text Box 15"/>
          <p:cNvSpPr txBox="1">
            <a:spLocks noChangeArrowheads="1"/>
          </p:cNvSpPr>
          <p:nvPr/>
        </p:nvSpPr>
        <p:spPr bwMode="auto">
          <a:xfrm>
            <a:off x="762000" y="3200400"/>
            <a:ext cx="7162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2400" b="1" dirty="0"/>
              <a:t>8 </a:t>
            </a:r>
            <a:r>
              <a:rPr lang="es-ES" sz="2400" b="1" dirty="0">
                <a:solidFill>
                  <a:schemeClr val="accent6">
                    <a:lumMod val="75000"/>
                  </a:schemeClr>
                </a:solidFill>
              </a:rPr>
              <a:t>Acetil-CoA</a:t>
            </a:r>
            <a:r>
              <a:rPr lang="es-ES" sz="2400" b="1" dirty="0"/>
              <a:t>  +  7 </a:t>
            </a:r>
            <a:r>
              <a:rPr lang="es-ES" sz="2400" b="1" dirty="0">
                <a:solidFill>
                  <a:srgbClr val="FF0000"/>
                </a:solidFill>
              </a:rPr>
              <a:t>ATP</a:t>
            </a:r>
            <a:r>
              <a:rPr lang="es-ES" sz="2400" b="1" dirty="0"/>
              <a:t>  +  14 </a:t>
            </a:r>
            <a:r>
              <a:rPr lang="es-ES" sz="2400" b="1" dirty="0">
                <a:solidFill>
                  <a:srgbClr val="0000CC"/>
                </a:solidFill>
              </a:rPr>
              <a:t>NADPH</a:t>
            </a:r>
            <a:r>
              <a:rPr lang="es-ES" sz="2400" b="1" dirty="0"/>
              <a:t>   +  13  H</a:t>
            </a:r>
            <a:r>
              <a:rPr lang="es-ES" sz="2400" b="1" baseline="30000" dirty="0"/>
              <a:t>+</a:t>
            </a:r>
            <a:endParaRPr lang="es-ES" sz="2400" b="1" dirty="0"/>
          </a:p>
        </p:txBody>
      </p:sp>
      <p:sp>
        <p:nvSpPr>
          <p:cNvPr id="34821" name="Text Box 16"/>
          <p:cNvSpPr txBox="1">
            <a:spLocks noChangeArrowheads="1"/>
          </p:cNvSpPr>
          <p:nvPr/>
        </p:nvSpPr>
        <p:spPr bwMode="auto">
          <a:xfrm>
            <a:off x="152400" y="4495800"/>
            <a:ext cx="8839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2400" b="1">
                <a:latin typeface="Arial" charset="0"/>
              </a:rPr>
              <a:t>Palmitato +8 CoA-SH +  7 ADP + 7 Pi +  14 NADP</a:t>
            </a:r>
            <a:r>
              <a:rPr lang="es-ES" altLang="es-AR" sz="2400" b="1" baseline="30000">
                <a:latin typeface="Arial" charset="0"/>
              </a:rPr>
              <a:t>+</a:t>
            </a:r>
            <a:r>
              <a:rPr lang="es-ES" altLang="es-AR" sz="2400" b="1">
                <a:latin typeface="Arial" charset="0"/>
              </a:rPr>
              <a:t>   +  6  H</a:t>
            </a:r>
            <a:r>
              <a:rPr lang="es-ES" altLang="es-AR" sz="2400" b="1" baseline="-25000">
                <a:latin typeface="Arial" charset="0"/>
              </a:rPr>
              <a:t>2</a:t>
            </a:r>
            <a:r>
              <a:rPr lang="es-ES" altLang="es-AR" sz="2400" b="1">
                <a:latin typeface="Arial" charset="0"/>
              </a:rPr>
              <a:t>O</a:t>
            </a:r>
          </a:p>
        </p:txBody>
      </p:sp>
      <p:sp>
        <p:nvSpPr>
          <p:cNvPr id="34822" name="Line 20"/>
          <p:cNvSpPr>
            <a:spLocks noChangeShapeType="1"/>
          </p:cNvSpPr>
          <p:nvPr/>
        </p:nvSpPr>
        <p:spPr bwMode="auto">
          <a:xfrm flipV="1">
            <a:off x="4343400" y="2438400"/>
            <a:ext cx="1371600" cy="457200"/>
          </a:xfrm>
          <a:prstGeom prst="line">
            <a:avLst/>
          </a:prstGeom>
          <a:noFill/>
          <a:ln w="22225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34823" name="Oval 21" descr="Rombos punteados"/>
          <p:cNvSpPr>
            <a:spLocks noChangeArrowheads="1"/>
          </p:cNvSpPr>
          <p:nvPr/>
        </p:nvSpPr>
        <p:spPr bwMode="auto">
          <a:xfrm>
            <a:off x="5638800" y="1219200"/>
            <a:ext cx="2895600" cy="1752600"/>
          </a:xfrm>
          <a:prstGeom prst="ellipse">
            <a:avLst/>
          </a:prstGeom>
          <a:pattFill prst="dotDmnd">
            <a:fgClr>
              <a:srgbClr val="89B6FF"/>
            </a:fgClr>
            <a:bgClr>
              <a:schemeClr val="bg1"/>
            </a:bgClr>
          </a:patt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800">
                <a:latin typeface="Arial" charset="0"/>
              </a:rPr>
              <a:t>Biosíntesis de malonil-CoA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800">
                <a:latin typeface="Arial" charset="0"/>
              </a:rPr>
              <a:t>Reacción de: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800">
                <a:solidFill>
                  <a:srgbClr val="FF0000"/>
                </a:solidFill>
                <a:latin typeface="Arial" charset="0"/>
              </a:rPr>
              <a:t>Acetil-CoA carboxilasa</a:t>
            </a:r>
          </a:p>
        </p:txBody>
      </p:sp>
      <p:sp>
        <p:nvSpPr>
          <p:cNvPr id="34824" name="Line 22"/>
          <p:cNvSpPr>
            <a:spLocks noChangeShapeType="1"/>
          </p:cNvSpPr>
          <p:nvPr/>
        </p:nvSpPr>
        <p:spPr bwMode="auto">
          <a:xfrm>
            <a:off x="4572000" y="3789363"/>
            <a:ext cx="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34825" name="8 CuadroTexto"/>
          <p:cNvSpPr txBox="1">
            <a:spLocks noChangeArrowheads="1"/>
          </p:cNvSpPr>
          <p:nvPr/>
        </p:nvSpPr>
        <p:spPr bwMode="auto">
          <a:xfrm>
            <a:off x="500063" y="1643063"/>
            <a:ext cx="42021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1800" b="1">
                <a:solidFill>
                  <a:srgbClr val="FF0000"/>
                </a:solidFill>
                <a:latin typeface="Arial" charset="0"/>
              </a:rPr>
              <a:t>La síntesis de AG es costosa en ATP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1800" b="1">
                <a:solidFill>
                  <a:srgbClr val="FF0000"/>
                </a:solidFill>
                <a:latin typeface="Arial" charset="0"/>
              </a:rPr>
              <a:t>y poder reductor (NADPH + H</a:t>
            </a:r>
            <a:r>
              <a:rPr lang="es-ES_tradnl" altLang="es-AR" sz="1800" b="1" baseline="30000">
                <a:solidFill>
                  <a:srgbClr val="FF0000"/>
                </a:solidFill>
                <a:latin typeface="Arial" charset="0"/>
              </a:rPr>
              <a:t>+</a:t>
            </a:r>
            <a:r>
              <a:rPr lang="es-ES_tradnl" altLang="es-AR" sz="1800" b="1">
                <a:solidFill>
                  <a:srgbClr val="FF0000"/>
                </a:solidFill>
                <a:latin typeface="Arial" charset="0"/>
              </a:rPr>
              <a:t>)</a:t>
            </a:r>
            <a:endParaRPr lang="es-AR" altLang="es-AR" sz="1800" b="1">
              <a:solidFill>
                <a:srgbClr val="FF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4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2800" b="1">
                <a:solidFill>
                  <a:srgbClr val="C00000"/>
                </a:solidFill>
                <a:latin typeface="Arial" charset="0"/>
              </a:rPr>
              <a:t>REGULACION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2800" b="1">
                <a:solidFill>
                  <a:srgbClr val="C00000"/>
                </a:solidFill>
                <a:latin typeface="Arial" charset="0"/>
              </a:rPr>
              <a:t>DE LA BIOSINTESIS de Ac. GRASOS</a:t>
            </a:r>
          </a:p>
        </p:txBody>
      </p:sp>
      <p:sp>
        <p:nvSpPr>
          <p:cNvPr id="35843" name="Text Box 5"/>
          <p:cNvSpPr txBox="1">
            <a:spLocks noChangeArrowheads="1"/>
          </p:cNvSpPr>
          <p:nvPr/>
        </p:nvSpPr>
        <p:spPr bwMode="auto">
          <a:xfrm>
            <a:off x="3421063" y="1700213"/>
            <a:ext cx="1079500" cy="406400"/>
          </a:xfrm>
          <a:prstGeom prst="rect">
            <a:avLst/>
          </a:prstGeom>
          <a:solidFill>
            <a:srgbClr val="CCEC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AR" sz="2000" b="1">
                <a:latin typeface="Arial" charset="0"/>
              </a:rPr>
              <a:t>Citrato</a:t>
            </a:r>
            <a:endParaRPr lang="es-ES" altLang="es-AR" sz="1800">
              <a:latin typeface="Arial" charset="0"/>
            </a:endParaRPr>
          </a:p>
        </p:txBody>
      </p:sp>
      <p:sp>
        <p:nvSpPr>
          <p:cNvPr id="35844" name="Text Box 6"/>
          <p:cNvSpPr txBox="1">
            <a:spLocks noChangeArrowheads="1"/>
          </p:cNvSpPr>
          <p:nvPr/>
        </p:nvSpPr>
        <p:spPr bwMode="auto">
          <a:xfrm>
            <a:off x="3276600" y="3167063"/>
            <a:ext cx="1728788" cy="406400"/>
          </a:xfrm>
          <a:prstGeom prst="rect">
            <a:avLst/>
          </a:prstGeom>
          <a:solidFill>
            <a:srgbClr val="CCEC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2000" b="1">
                <a:latin typeface="Arial" charset="0"/>
              </a:rPr>
              <a:t>Acetil-CoA</a:t>
            </a:r>
            <a:endParaRPr lang="es-ES" altLang="es-AR" sz="1800">
              <a:latin typeface="Arial" charset="0"/>
            </a:endParaRPr>
          </a:p>
        </p:txBody>
      </p:sp>
      <p:sp>
        <p:nvSpPr>
          <p:cNvPr id="35845" name="Text Box 7"/>
          <p:cNvSpPr txBox="1">
            <a:spLocks noChangeArrowheads="1"/>
          </p:cNvSpPr>
          <p:nvPr/>
        </p:nvSpPr>
        <p:spPr bwMode="auto">
          <a:xfrm>
            <a:off x="3276600" y="4462463"/>
            <a:ext cx="1728788" cy="406400"/>
          </a:xfrm>
          <a:prstGeom prst="rect">
            <a:avLst/>
          </a:prstGeom>
          <a:solidFill>
            <a:srgbClr val="CCEC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2000" b="1">
                <a:latin typeface="Arial" charset="0"/>
              </a:rPr>
              <a:t>Malonil-CoA</a:t>
            </a:r>
            <a:endParaRPr lang="es-ES" altLang="es-AR" sz="1800">
              <a:latin typeface="Arial" charset="0"/>
            </a:endParaRPr>
          </a:p>
        </p:txBody>
      </p:sp>
      <p:sp>
        <p:nvSpPr>
          <p:cNvPr id="35846" name="Text Box 8"/>
          <p:cNvSpPr txBox="1">
            <a:spLocks noChangeArrowheads="1"/>
          </p:cNvSpPr>
          <p:nvPr/>
        </p:nvSpPr>
        <p:spPr bwMode="auto">
          <a:xfrm>
            <a:off x="3276600" y="5902325"/>
            <a:ext cx="2016125" cy="406400"/>
          </a:xfrm>
          <a:prstGeom prst="rect">
            <a:avLst/>
          </a:prstGeom>
          <a:solidFill>
            <a:srgbClr val="CCEC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AR" sz="2000" b="1">
                <a:latin typeface="Arial" charset="0"/>
              </a:rPr>
              <a:t>Palmitoil-CoA</a:t>
            </a:r>
            <a:endParaRPr lang="es-ES" altLang="es-AR" sz="1800">
              <a:latin typeface="Arial" charset="0"/>
            </a:endParaRPr>
          </a:p>
        </p:txBody>
      </p:sp>
      <p:sp>
        <p:nvSpPr>
          <p:cNvPr id="35847" name="Line 9"/>
          <p:cNvSpPr>
            <a:spLocks noChangeShapeType="1"/>
          </p:cNvSpPr>
          <p:nvPr/>
        </p:nvSpPr>
        <p:spPr bwMode="auto">
          <a:xfrm>
            <a:off x="3924300" y="2276475"/>
            <a:ext cx="0" cy="7207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35848" name="Line 10"/>
          <p:cNvSpPr>
            <a:spLocks noChangeShapeType="1"/>
          </p:cNvSpPr>
          <p:nvPr/>
        </p:nvSpPr>
        <p:spPr bwMode="auto">
          <a:xfrm>
            <a:off x="3995738" y="3644900"/>
            <a:ext cx="0" cy="7207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35849" name="Line 11"/>
          <p:cNvSpPr>
            <a:spLocks noChangeShapeType="1"/>
          </p:cNvSpPr>
          <p:nvPr/>
        </p:nvSpPr>
        <p:spPr bwMode="auto">
          <a:xfrm>
            <a:off x="4067175" y="5084763"/>
            <a:ext cx="0" cy="1793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35850" name="Text Box 12"/>
          <p:cNvSpPr txBox="1">
            <a:spLocks noChangeArrowheads="1"/>
          </p:cNvSpPr>
          <p:nvPr/>
        </p:nvSpPr>
        <p:spPr bwMode="auto">
          <a:xfrm>
            <a:off x="3571875" y="2286000"/>
            <a:ext cx="1657350" cy="338138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1600" b="1" i="1">
                <a:latin typeface="Arial" charset="0"/>
              </a:rPr>
              <a:t>Citrato liasa</a:t>
            </a:r>
            <a:r>
              <a:rPr lang="es-ES" altLang="es-AR" sz="1600">
                <a:latin typeface="Arial" charset="0"/>
              </a:rPr>
              <a:t> </a:t>
            </a:r>
          </a:p>
        </p:txBody>
      </p:sp>
      <p:sp>
        <p:nvSpPr>
          <p:cNvPr id="35851" name="Text Box 13"/>
          <p:cNvSpPr txBox="1">
            <a:spLocks noChangeArrowheads="1"/>
          </p:cNvSpPr>
          <p:nvPr/>
        </p:nvSpPr>
        <p:spPr bwMode="auto">
          <a:xfrm>
            <a:off x="4211638" y="3643313"/>
            <a:ext cx="1931987" cy="708025"/>
          </a:xfrm>
          <a:prstGeom prst="rect">
            <a:avLst/>
          </a:prstGeom>
          <a:solidFill>
            <a:srgbClr val="DDDDDD"/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2000" b="1" i="1">
                <a:solidFill>
                  <a:srgbClr val="FF0000"/>
                </a:solidFill>
                <a:latin typeface="Arial" charset="0"/>
              </a:rPr>
              <a:t>Acetil-CoA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2000" b="1" i="1">
                <a:solidFill>
                  <a:srgbClr val="FF0000"/>
                </a:solidFill>
                <a:latin typeface="Arial" charset="0"/>
              </a:rPr>
              <a:t> carboxilasa</a:t>
            </a:r>
            <a:r>
              <a:rPr lang="es-ES" altLang="es-AR" sz="2000">
                <a:solidFill>
                  <a:srgbClr val="FF0000"/>
                </a:solidFill>
                <a:latin typeface="Arial" charset="0"/>
              </a:rPr>
              <a:t> </a:t>
            </a:r>
          </a:p>
        </p:txBody>
      </p:sp>
      <p:sp>
        <p:nvSpPr>
          <p:cNvPr id="35852" name="Line 14"/>
          <p:cNvSpPr>
            <a:spLocks noChangeShapeType="1"/>
          </p:cNvSpPr>
          <p:nvPr/>
        </p:nvSpPr>
        <p:spPr bwMode="auto">
          <a:xfrm>
            <a:off x="4067175" y="5300663"/>
            <a:ext cx="0" cy="1793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35853" name="Line 15"/>
          <p:cNvSpPr>
            <a:spLocks noChangeShapeType="1"/>
          </p:cNvSpPr>
          <p:nvPr/>
        </p:nvSpPr>
        <p:spPr bwMode="auto">
          <a:xfrm>
            <a:off x="4067175" y="5554663"/>
            <a:ext cx="0" cy="1793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35854" name="Line 16"/>
          <p:cNvSpPr>
            <a:spLocks noChangeShapeType="1"/>
          </p:cNvSpPr>
          <p:nvPr/>
        </p:nvSpPr>
        <p:spPr bwMode="auto">
          <a:xfrm>
            <a:off x="6215063" y="4714875"/>
            <a:ext cx="0" cy="143986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35855" name="Line 17"/>
          <p:cNvSpPr>
            <a:spLocks noChangeShapeType="1"/>
          </p:cNvSpPr>
          <p:nvPr/>
        </p:nvSpPr>
        <p:spPr bwMode="auto">
          <a:xfrm>
            <a:off x="5286375" y="6092825"/>
            <a:ext cx="935038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35856" name="Oval 18"/>
          <p:cNvSpPr>
            <a:spLocks noChangeArrowheads="1"/>
          </p:cNvSpPr>
          <p:nvPr/>
        </p:nvSpPr>
        <p:spPr bwMode="auto">
          <a:xfrm>
            <a:off x="5929313" y="4281488"/>
            <a:ext cx="504825" cy="433387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b="1">
                <a:solidFill>
                  <a:srgbClr val="FF3300"/>
                </a:solidFill>
                <a:latin typeface="Arial" charset="0"/>
              </a:rPr>
              <a:t>-</a:t>
            </a:r>
            <a:endParaRPr lang="es-ES" altLang="es-AR">
              <a:latin typeface="Arial" charset="0"/>
            </a:endParaRPr>
          </a:p>
        </p:txBody>
      </p:sp>
      <p:sp>
        <p:nvSpPr>
          <p:cNvPr id="35857" name="Text Box 19"/>
          <p:cNvSpPr txBox="1">
            <a:spLocks noChangeArrowheads="1"/>
          </p:cNvSpPr>
          <p:nvPr/>
        </p:nvSpPr>
        <p:spPr bwMode="auto">
          <a:xfrm>
            <a:off x="6929438" y="4214813"/>
            <a:ext cx="1728787" cy="711200"/>
          </a:xfrm>
          <a:prstGeom prst="rect">
            <a:avLst/>
          </a:prstGeom>
          <a:noFill/>
          <a:ln w="9525" algn="ctr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AR" sz="2000" b="1">
                <a:latin typeface="Arial" charset="0"/>
              </a:rPr>
              <a:t>Glucagón, Adrenalina</a:t>
            </a:r>
            <a:endParaRPr lang="es-ES" altLang="es-AR" sz="1800">
              <a:latin typeface="Arial" charset="0"/>
            </a:endParaRPr>
          </a:p>
        </p:txBody>
      </p:sp>
      <p:sp>
        <p:nvSpPr>
          <p:cNvPr id="35858" name="Line 20"/>
          <p:cNvSpPr>
            <a:spLocks noChangeShapeType="1"/>
          </p:cNvSpPr>
          <p:nvPr/>
        </p:nvSpPr>
        <p:spPr bwMode="auto">
          <a:xfrm flipH="1">
            <a:off x="6429375" y="4429125"/>
            <a:ext cx="4318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35859" name="Line 21"/>
          <p:cNvSpPr>
            <a:spLocks noChangeShapeType="1"/>
          </p:cNvSpPr>
          <p:nvPr/>
        </p:nvSpPr>
        <p:spPr bwMode="auto">
          <a:xfrm>
            <a:off x="5072063" y="1857375"/>
            <a:ext cx="0" cy="431800"/>
          </a:xfrm>
          <a:prstGeom prst="line">
            <a:avLst/>
          </a:prstGeom>
          <a:noFill/>
          <a:ln w="28575">
            <a:solidFill>
              <a:srgbClr val="3333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35860" name="Line 22"/>
          <p:cNvSpPr>
            <a:spLocks noChangeShapeType="1"/>
          </p:cNvSpPr>
          <p:nvPr/>
        </p:nvSpPr>
        <p:spPr bwMode="auto">
          <a:xfrm>
            <a:off x="4429125" y="1844675"/>
            <a:ext cx="649288" cy="0"/>
          </a:xfrm>
          <a:prstGeom prst="line">
            <a:avLst/>
          </a:prstGeom>
          <a:noFill/>
          <a:ln w="9525">
            <a:solidFill>
              <a:srgbClr val="3333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35861" name="Oval 23"/>
          <p:cNvSpPr>
            <a:spLocks noChangeArrowheads="1"/>
          </p:cNvSpPr>
          <p:nvPr/>
        </p:nvSpPr>
        <p:spPr bwMode="auto">
          <a:xfrm>
            <a:off x="5495925" y="2786063"/>
            <a:ext cx="504825" cy="433387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2400" b="1">
                <a:solidFill>
                  <a:srgbClr val="3333FF"/>
                </a:solidFill>
                <a:latin typeface="Arial" charset="0"/>
              </a:rPr>
              <a:t>+</a:t>
            </a:r>
            <a:endParaRPr lang="es-ES" altLang="es-AR" sz="1800">
              <a:latin typeface="Arial" charset="0"/>
            </a:endParaRPr>
          </a:p>
        </p:txBody>
      </p:sp>
      <p:sp>
        <p:nvSpPr>
          <p:cNvPr id="35862" name="Line 24"/>
          <p:cNvSpPr>
            <a:spLocks noChangeShapeType="1"/>
          </p:cNvSpPr>
          <p:nvPr/>
        </p:nvSpPr>
        <p:spPr bwMode="auto">
          <a:xfrm>
            <a:off x="2700338" y="3933825"/>
            <a:ext cx="1366837" cy="0"/>
          </a:xfrm>
          <a:prstGeom prst="line">
            <a:avLst/>
          </a:prstGeom>
          <a:noFill/>
          <a:ln w="28575">
            <a:solidFill>
              <a:srgbClr val="3333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35863" name="Line 25"/>
          <p:cNvSpPr>
            <a:spLocks noChangeShapeType="1"/>
          </p:cNvSpPr>
          <p:nvPr/>
        </p:nvSpPr>
        <p:spPr bwMode="auto">
          <a:xfrm flipH="1">
            <a:off x="2700338" y="1844675"/>
            <a:ext cx="503237" cy="0"/>
          </a:xfrm>
          <a:prstGeom prst="line">
            <a:avLst/>
          </a:prstGeom>
          <a:noFill/>
          <a:ln w="9525">
            <a:solidFill>
              <a:srgbClr val="3333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35864" name="Line 26"/>
          <p:cNvSpPr>
            <a:spLocks noChangeShapeType="1"/>
          </p:cNvSpPr>
          <p:nvPr/>
        </p:nvSpPr>
        <p:spPr bwMode="auto">
          <a:xfrm>
            <a:off x="2700338" y="1844675"/>
            <a:ext cx="0" cy="2089150"/>
          </a:xfrm>
          <a:prstGeom prst="line">
            <a:avLst/>
          </a:prstGeom>
          <a:noFill/>
          <a:ln w="9525">
            <a:solidFill>
              <a:srgbClr val="3333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35865" name="Oval 27"/>
          <p:cNvSpPr>
            <a:spLocks noChangeArrowheads="1"/>
          </p:cNvSpPr>
          <p:nvPr/>
        </p:nvSpPr>
        <p:spPr bwMode="auto">
          <a:xfrm>
            <a:off x="2281238" y="2708275"/>
            <a:ext cx="504825" cy="433388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2400" b="1">
                <a:solidFill>
                  <a:srgbClr val="3333FF"/>
                </a:solidFill>
                <a:latin typeface="Arial" charset="0"/>
              </a:rPr>
              <a:t>+</a:t>
            </a:r>
            <a:endParaRPr lang="es-ES" altLang="es-AR" sz="1800">
              <a:latin typeface="Arial" charset="0"/>
            </a:endParaRPr>
          </a:p>
        </p:txBody>
      </p:sp>
      <p:sp>
        <p:nvSpPr>
          <p:cNvPr id="35866" name="Text Box 28"/>
          <p:cNvSpPr txBox="1">
            <a:spLocks noChangeArrowheads="1"/>
          </p:cNvSpPr>
          <p:nvPr/>
        </p:nvSpPr>
        <p:spPr bwMode="auto">
          <a:xfrm>
            <a:off x="6072188" y="1700213"/>
            <a:ext cx="1223962" cy="406400"/>
          </a:xfrm>
          <a:prstGeom prst="rect">
            <a:avLst/>
          </a:prstGeom>
          <a:noFill/>
          <a:ln w="9525" algn="ctr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AR" sz="2000" b="1">
                <a:latin typeface="Arial" charset="0"/>
              </a:rPr>
              <a:t>Insulina</a:t>
            </a:r>
            <a:endParaRPr lang="es-ES" altLang="es-AR" sz="1800">
              <a:latin typeface="Arial" charset="0"/>
            </a:endParaRPr>
          </a:p>
        </p:txBody>
      </p:sp>
      <p:sp>
        <p:nvSpPr>
          <p:cNvPr id="35867" name="Line 29"/>
          <p:cNvSpPr>
            <a:spLocks noChangeShapeType="1"/>
          </p:cNvSpPr>
          <p:nvPr/>
        </p:nvSpPr>
        <p:spPr bwMode="auto">
          <a:xfrm flipH="1">
            <a:off x="2124075" y="4652963"/>
            <a:ext cx="107950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35868" name="Rectangle 30"/>
          <p:cNvSpPr>
            <a:spLocks noChangeArrowheads="1"/>
          </p:cNvSpPr>
          <p:nvPr/>
        </p:nvSpPr>
        <p:spPr bwMode="auto">
          <a:xfrm>
            <a:off x="179388" y="4797425"/>
            <a:ext cx="1892300" cy="1060450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800" b="1">
                <a:latin typeface="Arial" charset="0"/>
              </a:rPr>
              <a:t>Carnitina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800" b="1">
                <a:latin typeface="Arial" charset="0"/>
              </a:rPr>
              <a:t>Aciltransferasa I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800">
                <a:latin typeface="Arial" charset="0"/>
              </a:rPr>
              <a:t>(Degradación de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800">
                <a:latin typeface="Arial" charset="0"/>
              </a:rPr>
              <a:t> Agrasos)</a:t>
            </a:r>
          </a:p>
        </p:txBody>
      </p:sp>
      <p:sp>
        <p:nvSpPr>
          <p:cNvPr id="35869" name="Oval 31"/>
          <p:cNvSpPr>
            <a:spLocks noChangeArrowheads="1"/>
          </p:cNvSpPr>
          <p:nvPr/>
        </p:nvSpPr>
        <p:spPr bwMode="auto">
          <a:xfrm>
            <a:off x="2484438" y="4786313"/>
            <a:ext cx="504825" cy="433387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2400" b="1">
                <a:solidFill>
                  <a:srgbClr val="FF3300"/>
                </a:solidFill>
                <a:latin typeface="Arial" charset="0"/>
              </a:rPr>
              <a:t>-</a:t>
            </a:r>
            <a:endParaRPr lang="es-ES" altLang="es-AR" sz="1800">
              <a:latin typeface="Arial" charset="0"/>
            </a:endParaRPr>
          </a:p>
        </p:txBody>
      </p:sp>
      <p:sp>
        <p:nvSpPr>
          <p:cNvPr id="35870" name="Text Box 32"/>
          <p:cNvSpPr txBox="1">
            <a:spLocks noChangeArrowheads="1"/>
          </p:cNvSpPr>
          <p:nvPr/>
        </p:nvSpPr>
        <p:spPr bwMode="auto">
          <a:xfrm>
            <a:off x="6659563" y="2565400"/>
            <a:ext cx="2089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s-PE" altLang="es-AR" sz="1800">
              <a:latin typeface="Arial" charset="0"/>
            </a:endParaRPr>
          </a:p>
        </p:txBody>
      </p:sp>
      <p:sp>
        <p:nvSpPr>
          <p:cNvPr id="35871" name="Text Box 33"/>
          <p:cNvSpPr txBox="1">
            <a:spLocks noChangeArrowheads="1"/>
          </p:cNvSpPr>
          <p:nvPr/>
        </p:nvSpPr>
        <p:spPr bwMode="auto">
          <a:xfrm>
            <a:off x="6643688" y="2854325"/>
            <a:ext cx="2214562" cy="646113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1800" b="1">
                <a:latin typeface="Arial" charset="0"/>
              </a:rPr>
              <a:t>Ac. Grasos de cadena larga</a:t>
            </a:r>
          </a:p>
        </p:txBody>
      </p:sp>
      <p:sp>
        <p:nvSpPr>
          <p:cNvPr id="35872" name="Oval 34"/>
          <p:cNvSpPr>
            <a:spLocks noChangeArrowheads="1"/>
          </p:cNvSpPr>
          <p:nvPr/>
        </p:nvSpPr>
        <p:spPr bwMode="auto">
          <a:xfrm>
            <a:off x="6143625" y="3067050"/>
            <a:ext cx="504825" cy="433388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b="1">
                <a:solidFill>
                  <a:srgbClr val="FF3300"/>
                </a:solidFill>
                <a:latin typeface="Arial" charset="0"/>
              </a:rPr>
              <a:t>-</a:t>
            </a:r>
          </a:p>
        </p:txBody>
      </p:sp>
      <p:sp>
        <p:nvSpPr>
          <p:cNvPr id="35873" name="Line 35"/>
          <p:cNvSpPr>
            <a:spLocks noChangeShapeType="1"/>
          </p:cNvSpPr>
          <p:nvPr/>
        </p:nvSpPr>
        <p:spPr bwMode="auto">
          <a:xfrm flipH="1">
            <a:off x="6143625" y="3429000"/>
            <a:ext cx="43180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35874" name="Line 37"/>
          <p:cNvSpPr>
            <a:spLocks noChangeShapeType="1"/>
          </p:cNvSpPr>
          <p:nvPr/>
        </p:nvSpPr>
        <p:spPr bwMode="auto">
          <a:xfrm flipH="1">
            <a:off x="5724525" y="2133600"/>
            <a:ext cx="576263" cy="1511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90600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s-ES" altLang="es-AR" sz="3200" b="1" smtClean="0"/>
              <a:t/>
            </a:r>
            <a:br>
              <a:rPr lang="es-ES" altLang="es-AR" sz="3200" b="1" smtClean="0"/>
            </a:br>
            <a:r>
              <a:rPr lang="es-ES" altLang="es-AR" sz="3200" b="1" smtClean="0"/>
              <a:t>ELONGACION DE LOS ACIDOS GRASOS</a:t>
            </a:r>
            <a:br>
              <a:rPr lang="es-ES" altLang="es-AR" sz="3200" b="1" smtClean="0"/>
            </a:br>
            <a:r>
              <a:rPr lang="es-ES" altLang="es-AR" sz="3200" b="1" smtClean="0"/>
              <a:t>(de más de 16 C)</a:t>
            </a:r>
            <a:br>
              <a:rPr lang="es-ES" altLang="es-AR" sz="3200" b="1" smtClean="0"/>
            </a:br>
            <a:endParaRPr lang="es-ES" altLang="es-AR" sz="3200" b="1" smtClean="0"/>
          </a:p>
        </p:txBody>
      </p:sp>
      <p:sp>
        <p:nvSpPr>
          <p:cNvPr id="36867" name="Text Box 20"/>
          <p:cNvSpPr txBox="1">
            <a:spLocks noChangeArrowheads="1"/>
          </p:cNvSpPr>
          <p:nvPr/>
        </p:nvSpPr>
        <p:spPr bwMode="auto">
          <a:xfrm>
            <a:off x="2627313" y="2492375"/>
            <a:ext cx="4516437" cy="52387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AR" sz="2800">
                <a:solidFill>
                  <a:schemeClr val="bg1"/>
                </a:solidFill>
                <a:latin typeface="Arial" charset="0"/>
              </a:rPr>
              <a:t>CH</a:t>
            </a:r>
            <a:r>
              <a:rPr lang="es-ES" altLang="es-AR" sz="2800" baseline="-25000">
                <a:solidFill>
                  <a:schemeClr val="bg1"/>
                </a:solidFill>
                <a:latin typeface="Arial" charset="0"/>
              </a:rPr>
              <a:t>3</a:t>
            </a:r>
            <a:r>
              <a:rPr lang="es-ES" altLang="es-AR" sz="2800">
                <a:solidFill>
                  <a:schemeClr val="bg1"/>
                </a:solidFill>
                <a:latin typeface="Arial" charset="0"/>
              </a:rPr>
              <a:t> –(CH</a:t>
            </a:r>
            <a:r>
              <a:rPr lang="es-ES" altLang="es-AR" sz="2800" baseline="-25000">
                <a:solidFill>
                  <a:schemeClr val="bg1"/>
                </a:solidFill>
                <a:latin typeface="Arial" charset="0"/>
              </a:rPr>
              <a:t>2</a:t>
            </a:r>
            <a:r>
              <a:rPr lang="es-ES" altLang="es-AR" sz="2800">
                <a:solidFill>
                  <a:schemeClr val="bg1"/>
                </a:solidFill>
                <a:latin typeface="Arial" charset="0"/>
              </a:rPr>
              <a:t>)</a:t>
            </a:r>
            <a:r>
              <a:rPr lang="es-ES" altLang="es-AR" sz="2800" baseline="-25000">
                <a:solidFill>
                  <a:schemeClr val="bg1"/>
                </a:solidFill>
                <a:latin typeface="Arial" charset="0"/>
              </a:rPr>
              <a:t>n</a:t>
            </a:r>
            <a:r>
              <a:rPr lang="es-ES" altLang="es-AR" sz="2800">
                <a:solidFill>
                  <a:schemeClr val="bg1"/>
                </a:solidFill>
                <a:latin typeface="Arial" charset="0"/>
              </a:rPr>
              <a:t>- CO –SCoA</a:t>
            </a:r>
          </a:p>
        </p:txBody>
      </p:sp>
      <p:sp>
        <p:nvSpPr>
          <p:cNvPr id="36868" name="Text Box 23"/>
          <p:cNvSpPr txBox="1">
            <a:spLocks noChangeArrowheads="1"/>
          </p:cNvSpPr>
          <p:nvPr/>
        </p:nvSpPr>
        <p:spPr bwMode="auto">
          <a:xfrm>
            <a:off x="2627313" y="5734050"/>
            <a:ext cx="4465637" cy="528638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AR" sz="2800">
                <a:solidFill>
                  <a:schemeClr val="bg1"/>
                </a:solidFill>
                <a:latin typeface="Arial" charset="0"/>
              </a:rPr>
              <a:t>CH</a:t>
            </a:r>
            <a:r>
              <a:rPr lang="es-ES" altLang="es-AR" sz="2800" baseline="-25000">
                <a:solidFill>
                  <a:schemeClr val="bg1"/>
                </a:solidFill>
                <a:latin typeface="Arial" charset="0"/>
              </a:rPr>
              <a:t>3</a:t>
            </a:r>
            <a:r>
              <a:rPr lang="es-ES" altLang="es-AR" sz="2800">
                <a:solidFill>
                  <a:schemeClr val="bg1"/>
                </a:solidFill>
                <a:latin typeface="Arial" charset="0"/>
              </a:rPr>
              <a:t> –(CH</a:t>
            </a:r>
            <a:r>
              <a:rPr lang="es-ES" altLang="es-AR" sz="2800" baseline="-25000">
                <a:solidFill>
                  <a:schemeClr val="bg1"/>
                </a:solidFill>
                <a:latin typeface="Arial" charset="0"/>
              </a:rPr>
              <a:t>2</a:t>
            </a:r>
            <a:r>
              <a:rPr lang="es-ES" altLang="es-AR" sz="2800">
                <a:solidFill>
                  <a:schemeClr val="bg1"/>
                </a:solidFill>
                <a:latin typeface="Arial" charset="0"/>
              </a:rPr>
              <a:t>)</a:t>
            </a:r>
            <a:r>
              <a:rPr lang="es-ES" altLang="es-AR" sz="2800" baseline="-25000">
                <a:solidFill>
                  <a:schemeClr val="bg1"/>
                </a:solidFill>
                <a:latin typeface="Arial" charset="0"/>
              </a:rPr>
              <a:t>n+2</a:t>
            </a:r>
            <a:r>
              <a:rPr lang="es-ES" altLang="es-AR" sz="2800">
                <a:solidFill>
                  <a:schemeClr val="bg1"/>
                </a:solidFill>
                <a:latin typeface="Arial" charset="0"/>
              </a:rPr>
              <a:t>- CO -SCoA</a:t>
            </a:r>
          </a:p>
        </p:txBody>
      </p:sp>
      <p:sp>
        <p:nvSpPr>
          <p:cNvPr id="36869" name="Text Box 24"/>
          <p:cNvSpPr txBox="1">
            <a:spLocks noChangeArrowheads="1"/>
          </p:cNvSpPr>
          <p:nvPr/>
        </p:nvSpPr>
        <p:spPr bwMode="auto">
          <a:xfrm>
            <a:off x="2627313" y="4437063"/>
            <a:ext cx="1943100" cy="457200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2400" b="1">
                <a:solidFill>
                  <a:schemeClr val="bg1"/>
                </a:solidFill>
                <a:latin typeface="Arial" charset="0"/>
              </a:rPr>
              <a:t>Acetil-CoA</a:t>
            </a:r>
          </a:p>
        </p:txBody>
      </p:sp>
      <p:sp>
        <p:nvSpPr>
          <p:cNvPr id="36870" name="Text Box 25"/>
          <p:cNvSpPr txBox="1">
            <a:spLocks noChangeArrowheads="1"/>
          </p:cNvSpPr>
          <p:nvPr/>
        </p:nvSpPr>
        <p:spPr bwMode="auto">
          <a:xfrm>
            <a:off x="5795963" y="4437063"/>
            <a:ext cx="2016125" cy="457200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2400" b="1">
                <a:solidFill>
                  <a:schemeClr val="bg1"/>
                </a:solidFill>
                <a:latin typeface="Arial" charset="0"/>
              </a:rPr>
              <a:t>Malonil-CoA</a:t>
            </a:r>
          </a:p>
        </p:txBody>
      </p:sp>
      <p:sp>
        <p:nvSpPr>
          <p:cNvPr id="36871" name="Oval 27"/>
          <p:cNvSpPr>
            <a:spLocks noChangeArrowheads="1"/>
          </p:cNvSpPr>
          <p:nvPr/>
        </p:nvSpPr>
        <p:spPr bwMode="auto">
          <a:xfrm rot="-754603">
            <a:off x="879475" y="3778250"/>
            <a:ext cx="2019300" cy="1079500"/>
          </a:xfrm>
          <a:prstGeom prst="ellipse">
            <a:avLst/>
          </a:prstGeom>
          <a:solidFill>
            <a:srgbClr val="FEE2F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2400" b="1">
                <a:latin typeface="Arial" charset="0"/>
              </a:rPr>
              <a:t>mitocondria</a:t>
            </a:r>
          </a:p>
        </p:txBody>
      </p:sp>
      <p:sp>
        <p:nvSpPr>
          <p:cNvPr id="36872" name="Oval 28"/>
          <p:cNvSpPr>
            <a:spLocks noChangeArrowheads="1"/>
          </p:cNvSpPr>
          <p:nvPr/>
        </p:nvSpPr>
        <p:spPr bwMode="auto">
          <a:xfrm rot="760116">
            <a:off x="7018338" y="3543300"/>
            <a:ext cx="1800225" cy="1004888"/>
          </a:xfrm>
          <a:prstGeom prst="ellipse">
            <a:avLst/>
          </a:prstGeom>
          <a:solidFill>
            <a:srgbClr val="FEE2F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2400" b="1">
                <a:latin typeface="Arial" charset="0"/>
              </a:rPr>
              <a:t>microsoma</a:t>
            </a:r>
          </a:p>
        </p:txBody>
      </p:sp>
      <p:sp>
        <p:nvSpPr>
          <p:cNvPr id="36873" name="AutoShape 30"/>
          <p:cNvSpPr>
            <a:spLocks noChangeArrowheads="1"/>
          </p:cNvSpPr>
          <p:nvPr/>
        </p:nvSpPr>
        <p:spPr bwMode="auto">
          <a:xfrm>
            <a:off x="4859338" y="3627438"/>
            <a:ext cx="288925" cy="2016125"/>
          </a:xfrm>
          <a:prstGeom prst="downArrow">
            <a:avLst>
              <a:gd name="adj1" fmla="val 50000"/>
              <a:gd name="adj2" fmla="val 17445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>
              <a:latin typeface="Arial" charset="0"/>
            </a:endParaRPr>
          </a:p>
        </p:txBody>
      </p:sp>
      <p:sp>
        <p:nvSpPr>
          <p:cNvPr id="36874" name="9 CuadroTexto"/>
          <p:cNvSpPr txBox="1">
            <a:spLocks noChangeArrowheads="1"/>
          </p:cNvSpPr>
          <p:nvPr/>
        </p:nvSpPr>
        <p:spPr bwMode="auto">
          <a:xfrm>
            <a:off x="714375" y="1500188"/>
            <a:ext cx="76993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1800" b="1">
                <a:latin typeface="Arial" charset="0"/>
              </a:rPr>
              <a:t>Elongación por adición de restos de 2 C tomando como precursores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1800" b="1">
                <a:latin typeface="Arial" charset="0"/>
              </a:rPr>
              <a:t> Acetil-CoA ó Malonil-CoA</a:t>
            </a:r>
            <a:endParaRPr lang="es-AR" altLang="es-AR" sz="1800" b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60350"/>
            <a:ext cx="8686800" cy="762000"/>
          </a:xfrm>
          <a:gradFill rotWithShape="1">
            <a:gsLst>
              <a:gs pos="0">
                <a:srgbClr val="3F5476"/>
              </a:gs>
              <a:gs pos="50000">
                <a:srgbClr val="89B6FF"/>
              </a:gs>
              <a:gs pos="100000">
                <a:srgbClr val="3F5476"/>
              </a:gs>
            </a:gsLst>
            <a:lin ang="5400000" scaled="1"/>
          </a:gradFill>
          <a:ln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s-ES" altLang="es-AR" sz="2400" b="1" smtClean="0"/>
              <a:t>BIOSINTESIS DE ACIDOS GRASOS MONOINSATURADOS </a:t>
            </a:r>
          </a:p>
        </p:txBody>
      </p:sp>
      <p:sp>
        <p:nvSpPr>
          <p:cNvPr id="37891" name="Text Box 6" descr="Rombos punteados"/>
          <p:cNvSpPr txBox="1">
            <a:spLocks noChangeArrowheads="1"/>
          </p:cNvSpPr>
          <p:nvPr/>
        </p:nvSpPr>
        <p:spPr bwMode="auto">
          <a:xfrm>
            <a:off x="52388" y="5300663"/>
            <a:ext cx="2647950" cy="955675"/>
          </a:xfrm>
          <a:prstGeom prst="rect">
            <a:avLst/>
          </a:prstGeom>
          <a:pattFill prst="dotDmnd">
            <a:fgClr>
              <a:srgbClr val="89B6FF"/>
            </a:fgClr>
            <a:bgClr>
              <a:schemeClr val="bg1"/>
            </a:bgClr>
          </a:patt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AR" sz="2800" b="1">
                <a:latin typeface="Arial" charset="0"/>
              </a:rPr>
              <a:t>Estearil-CoA (18)C</a:t>
            </a:r>
          </a:p>
        </p:txBody>
      </p:sp>
      <p:sp>
        <p:nvSpPr>
          <p:cNvPr id="37892" name="Text Box 7" descr="Rombos punteados"/>
          <p:cNvSpPr txBox="1">
            <a:spLocks noChangeArrowheads="1"/>
          </p:cNvSpPr>
          <p:nvPr/>
        </p:nvSpPr>
        <p:spPr bwMode="auto">
          <a:xfrm>
            <a:off x="5076825" y="5281613"/>
            <a:ext cx="2647950" cy="955675"/>
          </a:xfrm>
          <a:prstGeom prst="rect">
            <a:avLst/>
          </a:prstGeom>
          <a:pattFill prst="dotDmnd">
            <a:fgClr>
              <a:srgbClr val="89B6FF"/>
            </a:fgClr>
            <a:bgClr>
              <a:schemeClr val="bg1"/>
            </a:bgClr>
          </a:patt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AR" sz="2800" b="1">
                <a:latin typeface="Arial" charset="0"/>
              </a:rPr>
              <a:t>Oleil-CoA (18:1 </a:t>
            </a:r>
            <a:r>
              <a:rPr lang="es-ES" altLang="es-AR" sz="2800" b="1">
                <a:latin typeface="Symbol" pitchFamily="18" charset="2"/>
              </a:rPr>
              <a:t>D</a:t>
            </a:r>
            <a:r>
              <a:rPr lang="es-ES" altLang="es-AR" sz="2800" b="1" baseline="30000">
                <a:latin typeface="Arial" charset="0"/>
              </a:rPr>
              <a:t>9</a:t>
            </a:r>
            <a:r>
              <a:rPr lang="es-ES" altLang="es-AR" sz="2800" b="1">
                <a:latin typeface="Arial" charset="0"/>
              </a:rPr>
              <a:t>)C</a:t>
            </a:r>
          </a:p>
        </p:txBody>
      </p:sp>
      <p:sp>
        <p:nvSpPr>
          <p:cNvPr id="37893" name="Text Box 8" descr="Rombos punteados"/>
          <p:cNvSpPr txBox="1">
            <a:spLocks noChangeArrowheads="1"/>
          </p:cNvSpPr>
          <p:nvPr/>
        </p:nvSpPr>
        <p:spPr bwMode="auto">
          <a:xfrm>
            <a:off x="133350" y="3357563"/>
            <a:ext cx="2709863" cy="955675"/>
          </a:xfrm>
          <a:prstGeom prst="rect">
            <a:avLst/>
          </a:prstGeom>
          <a:pattFill prst="dotDmnd">
            <a:fgClr>
              <a:srgbClr val="89B6FF"/>
            </a:fgClr>
            <a:bgClr>
              <a:schemeClr val="bg1"/>
            </a:bgClr>
          </a:patt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AR" sz="2800" b="1">
                <a:latin typeface="Arial" charset="0"/>
              </a:rPr>
              <a:t>Palmitoil-CoA (16)C</a:t>
            </a:r>
          </a:p>
        </p:txBody>
      </p:sp>
      <p:sp>
        <p:nvSpPr>
          <p:cNvPr id="37894" name="Text Box 9" descr="Rombos punteados"/>
          <p:cNvSpPr txBox="1">
            <a:spLocks noChangeArrowheads="1"/>
          </p:cNvSpPr>
          <p:nvPr/>
        </p:nvSpPr>
        <p:spPr bwMode="auto">
          <a:xfrm>
            <a:off x="5076825" y="3409950"/>
            <a:ext cx="3240088" cy="955675"/>
          </a:xfrm>
          <a:prstGeom prst="rect">
            <a:avLst/>
          </a:prstGeom>
          <a:pattFill prst="dotDmnd">
            <a:fgClr>
              <a:srgbClr val="89B6FF"/>
            </a:fgClr>
            <a:bgClr>
              <a:schemeClr val="bg1"/>
            </a:bgClr>
          </a:patt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AR" sz="2800" b="1">
                <a:latin typeface="Arial" charset="0"/>
              </a:rPr>
              <a:t>Palmitoleil-CoA (16:1</a:t>
            </a:r>
            <a:r>
              <a:rPr lang="es-ES" altLang="es-AR" sz="2800" b="1" baseline="30000">
                <a:latin typeface="Arial" charset="0"/>
              </a:rPr>
              <a:t> </a:t>
            </a:r>
            <a:r>
              <a:rPr lang="es-ES" altLang="es-AR" sz="2800" b="1">
                <a:latin typeface="Symbol" pitchFamily="18" charset="2"/>
              </a:rPr>
              <a:t>D</a:t>
            </a:r>
            <a:r>
              <a:rPr lang="es-ES" altLang="es-AR" sz="2800" b="1" baseline="30000">
                <a:latin typeface="Arial" charset="0"/>
              </a:rPr>
              <a:t>9</a:t>
            </a:r>
            <a:r>
              <a:rPr lang="es-ES" altLang="es-AR" sz="2800" b="1">
                <a:latin typeface="Arial" charset="0"/>
              </a:rPr>
              <a:t>)C</a:t>
            </a:r>
          </a:p>
        </p:txBody>
      </p:sp>
      <p:sp>
        <p:nvSpPr>
          <p:cNvPr id="37895" name="Line 10"/>
          <p:cNvSpPr>
            <a:spLocks noChangeShapeType="1"/>
          </p:cNvSpPr>
          <p:nvPr/>
        </p:nvSpPr>
        <p:spPr bwMode="auto">
          <a:xfrm>
            <a:off x="3348038" y="3841750"/>
            <a:ext cx="1295400" cy="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37896" name="Line 11"/>
          <p:cNvSpPr>
            <a:spLocks noChangeShapeType="1"/>
          </p:cNvSpPr>
          <p:nvPr/>
        </p:nvSpPr>
        <p:spPr bwMode="auto">
          <a:xfrm>
            <a:off x="3132138" y="5857875"/>
            <a:ext cx="1295400" cy="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37897" name="Text Box 12"/>
          <p:cNvSpPr txBox="1">
            <a:spLocks noChangeArrowheads="1"/>
          </p:cNvSpPr>
          <p:nvPr/>
        </p:nvSpPr>
        <p:spPr bwMode="auto">
          <a:xfrm>
            <a:off x="323850" y="1341438"/>
            <a:ext cx="8351838" cy="1570037"/>
          </a:xfrm>
          <a:prstGeom prst="rect">
            <a:avLst/>
          </a:prstGeom>
          <a:solidFill>
            <a:srgbClr val="FEE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_tradnl" altLang="es-AR" sz="2400" b="1" dirty="0">
                <a:latin typeface="Arial" charset="0"/>
              </a:rPr>
              <a:t>AG </a:t>
            </a:r>
            <a:r>
              <a:rPr lang="es-ES_tradnl" altLang="es-AR" sz="2400" b="1" dirty="0" err="1">
                <a:latin typeface="Arial" charset="0"/>
              </a:rPr>
              <a:t>Monoinsaturados</a:t>
            </a:r>
            <a:r>
              <a:rPr lang="es-ES_tradnl" altLang="es-AR" sz="2400" b="1" dirty="0">
                <a:latin typeface="Arial" charset="0"/>
              </a:rPr>
              <a:t> se sintetizan en el </a:t>
            </a:r>
            <a:r>
              <a:rPr lang="es-ES_tradnl" altLang="es-AR" sz="2400" b="1" dirty="0" smtClean="0">
                <a:latin typeface="Arial" charset="0"/>
              </a:rPr>
              <a:t>RE Liso</a:t>
            </a:r>
            <a:endParaRPr lang="es-ES_tradnl" altLang="es-AR" sz="2400" b="1" dirty="0">
              <a:latin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_tradnl" altLang="es-AR" sz="2400" b="1" dirty="0">
                <a:latin typeface="Arial" charset="0"/>
              </a:rPr>
              <a:t>Intervienen </a:t>
            </a:r>
            <a:r>
              <a:rPr lang="es-ES_tradnl" altLang="es-AR" sz="2400" b="1" dirty="0" err="1">
                <a:solidFill>
                  <a:srgbClr val="FF0000"/>
                </a:solidFill>
                <a:latin typeface="Arial" charset="0"/>
              </a:rPr>
              <a:t>desaturasas</a:t>
            </a:r>
            <a:endParaRPr lang="es-ES_tradnl" altLang="es-AR" sz="2400" b="1" dirty="0">
              <a:solidFill>
                <a:srgbClr val="FF0000"/>
              </a:solidFill>
              <a:latin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_tradnl" altLang="es-AR" sz="2400" b="1" dirty="0">
                <a:latin typeface="Arial" charset="0"/>
              </a:rPr>
              <a:t>Se forma una doble ligadura entre el C9 y el C10</a:t>
            </a:r>
            <a:endParaRPr lang="es-ES" altLang="es-AR" sz="2400" b="1" dirty="0">
              <a:latin typeface="Arial" charset="0"/>
            </a:endParaRPr>
          </a:p>
        </p:txBody>
      </p:sp>
      <p:sp>
        <p:nvSpPr>
          <p:cNvPr id="37898" name="Text Box 17"/>
          <p:cNvSpPr txBox="1">
            <a:spLocks noChangeArrowheads="1"/>
          </p:cNvSpPr>
          <p:nvPr/>
        </p:nvSpPr>
        <p:spPr bwMode="auto">
          <a:xfrm>
            <a:off x="2916238" y="3068638"/>
            <a:ext cx="2447925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BR" altLang="es-AR" sz="2000" b="1">
                <a:latin typeface="Arial" charset="0"/>
              </a:rPr>
              <a:t>  O</a:t>
            </a:r>
            <a:r>
              <a:rPr lang="pt-BR" altLang="es-AR" sz="2000" b="1" baseline="-25000">
                <a:latin typeface="Arial" charset="0"/>
              </a:rPr>
              <a:t>2    </a:t>
            </a:r>
            <a:r>
              <a:rPr lang="pt-BR" altLang="es-AR" sz="2000" b="1">
                <a:latin typeface="Arial" charset="0"/>
              </a:rPr>
              <a:t>        2H</a:t>
            </a:r>
            <a:r>
              <a:rPr lang="pt-BR" altLang="es-AR" sz="2000" b="1" baseline="-25000">
                <a:latin typeface="Arial" charset="0"/>
              </a:rPr>
              <a:t>2</a:t>
            </a:r>
            <a:r>
              <a:rPr lang="pt-BR" altLang="es-AR" sz="2000" b="1">
                <a:latin typeface="Arial" charset="0"/>
              </a:rPr>
              <a:t>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BR" altLang="es-AR" sz="2000" b="1">
                <a:latin typeface="Arial" charset="0"/>
              </a:rPr>
              <a:t>				</a:t>
            </a:r>
            <a:r>
              <a:rPr lang="es-ES_tradnl" altLang="es-AR" sz="2000" b="1">
                <a:latin typeface="Arial" charset="0"/>
              </a:rPr>
              <a:t>                                              NADPH     NADP</a:t>
            </a:r>
            <a:endParaRPr lang="es-ES" altLang="es-AR" sz="2000" b="1">
              <a:latin typeface="Arial" charset="0"/>
            </a:endParaRPr>
          </a:p>
        </p:txBody>
      </p:sp>
      <p:sp>
        <p:nvSpPr>
          <p:cNvPr id="37899" name="Text Box 18"/>
          <p:cNvSpPr txBox="1">
            <a:spLocks noChangeArrowheads="1"/>
          </p:cNvSpPr>
          <p:nvPr/>
        </p:nvSpPr>
        <p:spPr bwMode="auto">
          <a:xfrm>
            <a:off x="2916238" y="5229225"/>
            <a:ext cx="2447925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BR" altLang="es-AR" sz="2000" b="1">
                <a:latin typeface="Arial" charset="0"/>
              </a:rPr>
              <a:t>O</a:t>
            </a:r>
            <a:r>
              <a:rPr lang="pt-BR" altLang="es-AR" sz="2000" b="1" baseline="-25000">
                <a:latin typeface="Arial" charset="0"/>
              </a:rPr>
              <a:t>2    </a:t>
            </a:r>
            <a:r>
              <a:rPr lang="pt-BR" altLang="es-AR" sz="2000" b="1">
                <a:latin typeface="Arial" charset="0"/>
              </a:rPr>
              <a:t>        2H</a:t>
            </a:r>
            <a:r>
              <a:rPr lang="pt-BR" altLang="es-AR" sz="2000" b="1" baseline="-25000">
                <a:latin typeface="Arial" charset="0"/>
              </a:rPr>
              <a:t>2</a:t>
            </a:r>
            <a:r>
              <a:rPr lang="pt-BR" altLang="es-AR" sz="2000" b="1">
                <a:latin typeface="Arial" charset="0"/>
              </a:rPr>
              <a:t>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BR" altLang="es-AR" sz="2000" b="1">
                <a:latin typeface="Arial" charset="0"/>
              </a:rPr>
              <a:t>				</a:t>
            </a:r>
            <a:r>
              <a:rPr lang="es-ES_tradnl" altLang="es-AR" sz="2000" b="1">
                <a:latin typeface="Arial" charset="0"/>
              </a:rPr>
              <a:t>                                              NADPH       NADP</a:t>
            </a:r>
            <a:endParaRPr lang="es-ES" altLang="es-AR" sz="2000" b="1">
              <a:latin typeface="Arial" charset="0"/>
            </a:endParaRPr>
          </a:p>
        </p:txBody>
      </p:sp>
      <p:sp>
        <p:nvSpPr>
          <p:cNvPr id="37900" name="AutoShape 19"/>
          <p:cNvSpPr>
            <a:spLocks noChangeArrowheads="1"/>
          </p:cNvSpPr>
          <p:nvPr/>
        </p:nvSpPr>
        <p:spPr bwMode="auto">
          <a:xfrm>
            <a:off x="3563938" y="3500438"/>
            <a:ext cx="576262" cy="287337"/>
          </a:xfrm>
          <a:prstGeom prst="curvedUpArrow">
            <a:avLst>
              <a:gd name="adj1" fmla="val 40111"/>
              <a:gd name="adj2" fmla="val 80221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>
              <a:latin typeface="Arial" charset="0"/>
            </a:endParaRPr>
          </a:p>
        </p:txBody>
      </p:sp>
      <p:sp>
        <p:nvSpPr>
          <p:cNvPr id="37901" name="AutoShape 20"/>
          <p:cNvSpPr>
            <a:spLocks noChangeArrowheads="1"/>
          </p:cNvSpPr>
          <p:nvPr/>
        </p:nvSpPr>
        <p:spPr bwMode="auto">
          <a:xfrm>
            <a:off x="3492500" y="5516563"/>
            <a:ext cx="576263" cy="287337"/>
          </a:xfrm>
          <a:prstGeom prst="curvedUpArrow">
            <a:avLst>
              <a:gd name="adj1" fmla="val 40111"/>
              <a:gd name="adj2" fmla="val 80221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>
              <a:latin typeface="Arial" charset="0"/>
            </a:endParaRPr>
          </a:p>
        </p:txBody>
      </p:sp>
      <p:sp>
        <p:nvSpPr>
          <p:cNvPr id="37902" name="AutoShape 21"/>
          <p:cNvSpPr>
            <a:spLocks noChangeArrowheads="1"/>
          </p:cNvSpPr>
          <p:nvPr/>
        </p:nvSpPr>
        <p:spPr bwMode="auto">
          <a:xfrm>
            <a:off x="3851275" y="5949950"/>
            <a:ext cx="504825" cy="287338"/>
          </a:xfrm>
          <a:prstGeom prst="curvedDownArrow">
            <a:avLst>
              <a:gd name="adj1" fmla="val 35138"/>
              <a:gd name="adj2" fmla="val 70276"/>
              <a:gd name="adj3" fmla="val 33333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>
              <a:latin typeface="Arial" charset="0"/>
            </a:endParaRPr>
          </a:p>
        </p:txBody>
      </p:sp>
      <p:sp>
        <p:nvSpPr>
          <p:cNvPr id="37903" name="AutoShape 22"/>
          <p:cNvSpPr>
            <a:spLocks noChangeArrowheads="1"/>
          </p:cNvSpPr>
          <p:nvPr/>
        </p:nvSpPr>
        <p:spPr bwMode="auto">
          <a:xfrm>
            <a:off x="3851275" y="3860800"/>
            <a:ext cx="504825" cy="287338"/>
          </a:xfrm>
          <a:prstGeom prst="curvedDownArrow">
            <a:avLst>
              <a:gd name="adj1" fmla="val 35138"/>
              <a:gd name="adj2" fmla="val 70276"/>
              <a:gd name="adj3" fmla="val 33333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Elipse"/>
          <p:cNvSpPr/>
          <p:nvPr/>
        </p:nvSpPr>
        <p:spPr>
          <a:xfrm>
            <a:off x="971600" y="1988840"/>
            <a:ext cx="5688632" cy="468052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4" name="3 CuadroTexto"/>
          <p:cNvSpPr txBox="1"/>
          <p:nvPr/>
        </p:nvSpPr>
        <p:spPr>
          <a:xfrm>
            <a:off x="2843808" y="2503129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800" b="1" dirty="0" smtClean="0">
                <a:solidFill>
                  <a:srgbClr val="FF0000"/>
                </a:solidFill>
              </a:rPr>
              <a:t>Acetil </a:t>
            </a:r>
            <a:r>
              <a:rPr lang="es-AR" sz="2800" b="1" dirty="0" err="1" smtClean="0">
                <a:solidFill>
                  <a:srgbClr val="FF0000"/>
                </a:solidFill>
              </a:rPr>
              <a:t>CoA</a:t>
            </a:r>
            <a:endParaRPr lang="es-AR" sz="2800" b="1" dirty="0">
              <a:solidFill>
                <a:srgbClr val="FF0000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763688" y="1124744"/>
            <a:ext cx="1296144" cy="369332"/>
          </a:xfrm>
          <a:prstGeom prst="rect">
            <a:avLst/>
          </a:prstGeom>
          <a:noFill/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AR" dirty="0" smtClean="0"/>
              <a:t>glucosa</a:t>
            </a:r>
            <a:endParaRPr lang="es-AR" dirty="0"/>
          </a:p>
        </p:txBody>
      </p:sp>
      <p:sp>
        <p:nvSpPr>
          <p:cNvPr id="6" name="5 CuadroTexto"/>
          <p:cNvSpPr txBox="1"/>
          <p:nvPr/>
        </p:nvSpPr>
        <p:spPr>
          <a:xfrm>
            <a:off x="3275856" y="827420"/>
            <a:ext cx="1728192" cy="369332"/>
          </a:xfrm>
          <a:prstGeom prst="rect">
            <a:avLst/>
          </a:prstGeom>
          <a:noFill/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AR" dirty="0" smtClean="0"/>
              <a:t>aminoácidos</a:t>
            </a:r>
            <a:endParaRPr lang="es-AR" dirty="0"/>
          </a:p>
        </p:txBody>
      </p:sp>
      <p:sp>
        <p:nvSpPr>
          <p:cNvPr id="7" name="6 CuadroTexto"/>
          <p:cNvSpPr txBox="1"/>
          <p:nvPr/>
        </p:nvSpPr>
        <p:spPr>
          <a:xfrm>
            <a:off x="6660232" y="1774557"/>
            <a:ext cx="1800200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AR" b="1" dirty="0" smtClean="0">
                <a:solidFill>
                  <a:srgbClr val="FF0000"/>
                </a:solidFill>
              </a:rPr>
              <a:t>Síntesis de Ácidos Grasos</a:t>
            </a:r>
            <a:endParaRPr lang="es-AR" b="1" dirty="0">
              <a:solidFill>
                <a:srgbClr val="FF0000"/>
              </a:solidFill>
            </a:endParaRPr>
          </a:p>
        </p:txBody>
      </p:sp>
      <p:cxnSp>
        <p:nvCxnSpPr>
          <p:cNvPr id="9" name="8 Conector recto de flecha"/>
          <p:cNvCxnSpPr/>
          <p:nvPr/>
        </p:nvCxnSpPr>
        <p:spPr>
          <a:xfrm>
            <a:off x="2555776" y="1628800"/>
            <a:ext cx="864096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>
            <a:off x="4283968" y="1268760"/>
            <a:ext cx="0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CuadroTexto"/>
          <p:cNvSpPr txBox="1"/>
          <p:nvPr/>
        </p:nvSpPr>
        <p:spPr>
          <a:xfrm>
            <a:off x="3707904" y="450912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Ciclo de Krebs</a:t>
            </a:r>
            <a:endParaRPr lang="es-AR" dirty="0"/>
          </a:p>
        </p:txBody>
      </p:sp>
      <p:sp>
        <p:nvSpPr>
          <p:cNvPr id="15" name="14 Elipse"/>
          <p:cNvSpPr/>
          <p:nvPr/>
        </p:nvSpPr>
        <p:spPr>
          <a:xfrm>
            <a:off x="3059832" y="3429000"/>
            <a:ext cx="2664296" cy="252028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cxnSp>
        <p:nvCxnSpPr>
          <p:cNvPr id="17" name="16 Conector recto de flecha"/>
          <p:cNvCxnSpPr>
            <a:stCxn id="15" idx="4"/>
            <a:endCxn id="20" idx="1"/>
          </p:cNvCxnSpPr>
          <p:nvPr/>
        </p:nvCxnSpPr>
        <p:spPr>
          <a:xfrm>
            <a:off x="4391980" y="5949280"/>
            <a:ext cx="468052" cy="5173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19 CuadroTexto"/>
          <p:cNvSpPr txBox="1"/>
          <p:nvPr/>
        </p:nvSpPr>
        <p:spPr>
          <a:xfrm>
            <a:off x="4860032" y="6143492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CO</a:t>
            </a:r>
            <a:r>
              <a:rPr lang="es-AR" sz="1400" dirty="0" smtClean="0"/>
              <a:t>2</a:t>
            </a:r>
            <a:r>
              <a:rPr lang="es-AR" dirty="0" smtClean="0"/>
              <a:t> + H</a:t>
            </a:r>
            <a:r>
              <a:rPr lang="es-AR" sz="1200" dirty="0" smtClean="0"/>
              <a:t>2</a:t>
            </a:r>
            <a:r>
              <a:rPr lang="es-AR" dirty="0" smtClean="0"/>
              <a:t>O</a:t>
            </a:r>
          </a:p>
          <a:p>
            <a:r>
              <a:rPr lang="es-AR" dirty="0" smtClean="0"/>
              <a:t>ATP</a:t>
            </a:r>
            <a:endParaRPr lang="es-AR" dirty="0"/>
          </a:p>
        </p:txBody>
      </p:sp>
      <p:sp>
        <p:nvSpPr>
          <p:cNvPr id="23" name="22 CuadroTexto"/>
          <p:cNvSpPr txBox="1"/>
          <p:nvPr/>
        </p:nvSpPr>
        <p:spPr>
          <a:xfrm>
            <a:off x="2555776" y="3645024"/>
            <a:ext cx="1512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b="1" dirty="0" err="1" smtClean="0">
                <a:solidFill>
                  <a:srgbClr val="FF0000"/>
                </a:solidFill>
              </a:rPr>
              <a:t>oxalacetato</a:t>
            </a:r>
            <a:endParaRPr lang="es-AR" sz="1600" b="1" dirty="0">
              <a:solidFill>
                <a:srgbClr val="FF0000"/>
              </a:solidFill>
            </a:endParaRPr>
          </a:p>
        </p:txBody>
      </p:sp>
      <p:sp>
        <p:nvSpPr>
          <p:cNvPr id="25" name="24 CuadroTexto"/>
          <p:cNvSpPr txBox="1"/>
          <p:nvPr/>
        </p:nvSpPr>
        <p:spPr>
          <a:xfrm>
            <a:off x="5109979" y="4181018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000" b="1" dirty="0" smtClean="0">
                <a:solidFill>
                  <a:srgbClr val="FF0000"/>
                </a:solidFill>
              </a:rPr>
              <a:t>citrato</a:t>
            </a:r>
            <a:endParaRPr lang="es-AR" sz="2000" b="1" dirty="0">
              <a:solidFill>
                <a:srgbClr val="FF0000"/>
              </a:solidFill>
            </a:endParaRPr>
          </a:p>
        </p:txBody>
      </p:sp>
      <p:cxnSp>
        <p:nvCxnSpPr>
          <p:cNvPr id="31" name="30 Conector recto de flecha"/>
          <p:cNvCxnSpPr/>
          <p:nvPr/>
        </p:nvCxnSpPr>
        <p:spPr>
          <a:xfrm>
            <a:off x="4391980" y="2963272"/>
            <a:ext cx="216024" cy="46572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Conector recto de flecha"/>
          <p:cNvCxnSpPr/>
          <p:nvPr/>
        </p:nvCxnSpPr>
        <p:spPr>
          <a:xfrm flipV="1">
            <a:off x="1475656" y="1052736"/>
            <a:ext cx="0" cy="46166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36 Conector recto de flecha"/>
          <p:cNvCxnSpPr/>
          <p:nvPr/>
        </p:nvCxnSpPr>
        <p:spPr>
          <a:xfrm flipV="1">
            <a:off x="2819246" y="2445711"/>
            <a:ext cx="0" cy="46166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41 Conector recto de flecha"/>
          <p:cNvCxnSpPr/>
          <p:nvPr/>
        </p:nvCxnSpPr>
        <p:spPr>
          <a:xfrm flipV="1">
            <a:off x="1619672" y="1052736"/>
            <a:ext cx="0" cy="46166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1 Flecha derecha"/>
          <p:cNvSpPr/>
          <p:nvPr/>
        </p:nvSpPr>
        <p:spPr>
          <a:xfrm>
            <a:off x="6120172" y="4332728"/>
            <a:ext cx="684076" cy="17639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8" name="7 CuadroTexto"/>
          <p:cNvSpPr txBox="1"/>
          <p:nvPr/>
        </p:nvSpPr>
        <p:spPr>
          <a:xfrm>
            <a:off x="971600" y="432910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>
                <a:latin typeface="Arial Narrow" panose="020B0606020202030204" pitchFamily="34" charset="0"/>
              </a:rPr>
              <a:t>mitocondria</a:t>
            </a:r>
            <a:endParaRPr lang="es-AR" b="1" dirty="0">
              <a:latin typeface="Arial Narrow" panose="020B0606020202030204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6380122" y="574513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err="1" smtClean="0">
                <a:latin typeface="Arial Narrow" panose="020B0606020202030204" pitchFamily="34" charset="0"/>
              </a:rPr>
              <a:t>citosol</a:t>
            </a:r>
            <a:endParaRPr lang="es-AR" b="1" dirty="0">
              <a:latin typeface="Arial Narrow" panose="020B0606020202030204" pitchFamily="34" charset="0"/>
            </a:endParaRPr>
          </a:p>
        </p:txBody>
      </p:sp>
      <p:sp>
        <p:nvSpPr>
          <p:cNvPr id="12" name="11 Flecha abajo"/>
          <p:cNvSpPr/>
          <p:nvPr/>
        </p:nvSpPr>
        <p:spPr>
          <a:xfrm flipV="1">
            <a:off x="7407315" y="3886310"/>
            <a:ext cx="126014" cy="406786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6" name="15 CuadroTexto"/>
          <p:cNvSpPr txBox="1"/>
          <p:nvPr/>
        </p:nvSpPr>
        <p:spPr>
          <a:xfrm>
            <a:off x="6804248" y="379738"/>
            <a:ext cx="1656184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AR" b="1" dirty="0" smtClean="0">
                <a:solidFill>
                  <a:srgbClr val="FF0000"/>
                </a:solidFill>
              </a:rPr>
              <a:t>Síntesis de triglicéridos</a:t>
            </a:r>
            <a:endParaRPr lang="es-AR" b="1" dirty="0">
              <a:solidFill>
                <a:srgbClr val="FF0000"/>
              </a:solidFill>
            </a:endParaRPr>
          </a:p>
        </p:txBody>
      </p:sp>
      <p:sp>
        <p:nvSpPr>
          <p:cNvPr id="29" name="28 CuadroTexto"/>
          <p:cNvSpPr txBox="1"/>
          <p:nvPr/>
        </p:nvSpPr>
        <p:spPr>
          <a:xfrm>
            <a:off x="6894258" y="4253026"/>
            <a:ext cx="1152128" cy="400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AR" sz="2000" b="1" dirty="0" smtClean="0">
                <a:solidFill>
                  <a:srgbClr val="FF0000"/>
                </a:solidFill>
              </a:rPr>
              <a:t>citrato</a:t>
            </a:r>
            <a:endParaRPr lang="es-AR" sz="2000" b="1" dirty="0">
              <a:solidFill>
                <a:srgbClr val="FF0000"/>
              </a:solidFill>
            </a:endParaRPr>
          </a:p>
        </p:txBody>
      </p:sp>
      <p:sp>
        <p:nvSpPr>
          <p:cNvPr id="30" name="29 CuadroTexto"/>
          <p:cNvSpPr txBox="1"/>
          <p:nvPr/>
        </p:nvSpPr>
        <p:spPr>
          <a:xfrm>
            <a:off x="6894258" y="3460938"/>
            <a:ext cx="1782198" cy="400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AR" sz="2000" b="1" dirty="0" smtClean="0">
                <a:solidFill>
                  <a:srgbClr val="FF0000"/>
                </a:solidFill>
              </a:rPr>
              <a:t>Acetil </a:t>
            </a:r>
            <a:r>
              <a:rPr lang="es-AR" sz="2000" b="1" dirty="0" err="1" smtClean="0">
                <a:solidFill>
                  <a:srgbClr val="FF0000"/>
                </a:solidFill>
              </a:rPr>
              <a:t>CoA</a:t>
            </a:r>
            <a:endParaRPr lang="es-AR" sz="2000" b="1" dirty="0">
              <a:solidFill>
                <a:srgbClr val="FF0000"/>
              </a:solidFill>
            </a:endParaRPr>
          </a:p>
        </p:txBody>
      </p:sp>
      <p:sp>
        <p:nvSpPr>
          <p:cNvPr id="32" name="31 Flecha abajo"/>
          <p:cNvSpPr/>
          <p:nvPr/>
        </p:nvSpPr>
        <p:spPr>
          <a:xfrm flipV="1">
            <a:off x="7380312" y="3195408"/>
            <a:ext cx="110327" cy="3056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34" name="33 Flecha abajo"/>
          <p:cNvSpPr/>
          <p:nvPr/>
        </p:nvSpPr>
        <p:spPr>
          <a:xfrm flipV="1">
            <a:off x="7470322" y="1113421"/>
            <a:ext cx="126014" cy="587387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8" name="17 CuadroTexto"/>
          <p:cNvSpPr txBox="1"/>
          <p:nvPr/>
        </p:nvSpPr>
        <p:spPr>
          <a:xfrm>
            <a:off x="5148064" y="1196752"/>
            <a:ext cx="1232058" cy="646331"/>
          </a:xfrm>
          <a:prstGeom prst="rect">
            <a:avLst/>
          </a:prstGeom>
          <a:noFill/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AR" dirty="0" smtClean="0"/>
              <a:t>Ácidos grasos</a:t>
            </a:r>
            <a:endParaRPr lang="es-AR" dirty="0"/>
          </a:p>
        </p:txBody>
      </p:sp>
      <p:cxnSp>
        <p:nvCxnSpPr>
          <p:cNvPr id="21" name="20 Conector recto de flecha"/>
          <p:cNvCxnSpPr/>
          <p:nvPr/>
        </p:nvCxnSpPr>
        <p:spPr>
          <a:xfrm flipH="1">
            <a:off x="4860032" y="1988840"/>
            <a:ext cx="648072" cy="5142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21 Multiplicar"/>
          <p:cNvSpPr/>
          <p:nvPr/>
        </p:nvSpPr>
        <p:spPr>
          <a:xfrm>
            <a:off x="5008594" y="1916832"/>
            <a:ext cx="499510" cy="588913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4" name="23 CuadroTexto"/>
          <p:cNvSpPr txBox="1"/>
          <p:nvPr/>
        </p:nvSpPr>
        <p:spPr>
          <a:xfrm>
            <a:off x="6876256" y="2780928"/>
            <a:ext cx="1800200" cy="400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AR" sz="2000" b="1" dirty="0" err="1" smtClean="0">
                <a:solidFill>
                  <a:srgbClr val="FF0000"/>
                </a:solidFill>
              </a:rPr>
              <a:t>Malonil</a:t>
            </a:r>
            <a:r>
              <a:rPr lang="es-AR" sz="2000" b="1" dirty="0" smtClean="0">
                <a:solidFill>
                  <a:srgbClr val="FF0000"/>
                </a:solidFill>
              </a:rPr>
              <a:t> </a:t>
            </a:r>
            <a:r>
              <a:rPr lang="es-AR" sz="2000" b="1" dirty="0" err="1" smtClean="0">
                <a:solidFill>
                  <a:srgbClr val="FF0000"/>
                </a:solidFill>
              </a:rPr>
              <a:t>CoA</a:t>
            </a:r>
            <a:endParaRPr lang="es-AR" sz="2000" b="1" dirty="0">
              <a:solidFill>
                <a:srgbClr val="FF0000"/>
              </a:solidFill>
            </a:endParaRPr>
          </a:p>
        </p:txBody>
      </p:sp>
      <p:sp>
        <p:nvSpPr>
          <p:cNvPr id="38" name="37 Flecha abajo"/>
          <p:cNvSpPr/>
          <p:nvPr/>
        </p:nvSpPr>
        <p:spPr>
          <a:xfrm flipV="1">
            <a:off x="7397156" y="2420888"/>
            <a:ext cx="110327" cy="3056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cxnSp>
        <p:nvCxnSpPr>
          <p:cNvPr id="27" name="26 Conector recto de flecha"/>
          <p:cNvCxnSpPr/>
          <p:nvPr/>
        </p:nvCxnSpPr>
        <p:spPr>
          <a:xfrm flipH="1" flipV="1">
            <a:off x="5502771" y="2211288"/>
            <a:ext cx="1301477" cy="6960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9608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 animBg="1"/>
      <p:bldP spid="12" grpId="0" animBg="1"/>
      <p:bldP spid="16" grpId="0" animBg="1"/>
      <p:bldP spid="29" grpId="0" animBg="1"/>
      <p:bldP spid="30" grpId="0" animBg="1"/>
      <p:bldP spid="32" grpId="0" animBg="1"/>
      <p:bldP spid="34" grpId="0" animBg="1"/>
      <p:bldP spid="22" grpId="0" animBg="1"/>
      <p:bldP spid="24" grpId="0" animBg="1"/>
      <p:bldP spid="38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5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008063"/>
          </a:xfrm>
          <a:gradFill rotWithShape="1">
            <a:gsLst>
              <a:gs pos="0">
                <a:srgbClr val="566276"/>
              </a:gs>
              <a:gs pos="50000">
                <a:srgbClr val="B9D4FF"/>
              </a:gs>
              <a:gs pos="100000">
                <a:srgbClr val="566276"/>
              </a:gs>
            </a:gsLst>
            <a:lin ang="5400000" scaled="1"/>
          </a:gradFill>
          <a:ln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s-ES" altLang="es-AR" sz="2800" b="1" dirty="0" smtClean="0"/>
              <a:t>Relación entre el Metabolismo de los H. de C. y la Biosíntesis de </a:t>
            </a:r>
            <a:r>
              <a:rPr lang="es-ES" altLang="es-AR" sz="2800" b="1" dirty="0" err="1" smtClean="0"/>
              <a:t>Acidos</a:t>
            </a:r>
            <a:r>
              <a:rPr lang="es-ES" altLang="es-AR" sz="2800" b="1" dirty="0" smtClean="0"/>
              <a:t> Grasos</a:t>
            </a:r>
          </a:p>
        </p:txBody>
      </p:sp>
      <p:pic>
        <p:nvPicPr>
          <p:cNvPr id="38915" name="Picture 4" descr="fi18p22"/>
          <p:cNvPicPr>
            <a:picLocks noChangeAspect="1" noChangeArrowheads="1"/>
          </p:cNvPicPr>
          <p:nvPr>
            <p:ph idx="1"/>
          </p:nvPr>
        </p:nvPicPr>
        <p:blipFill>
          <a:blip r:embed="rId2">
            <a:lum bright="-18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85875" y="1500188"/>
            <a:ext cx="6911975" cy="5016500"/>
          </a:xfrm>
          <a:solidFill>
            <a:srgbClr val="B9D4FF"/>
          </a:solidFill>
        </p:spPr>
      </p:pic>
      <p:sp>
        <p:nvSpPr>
          <p:cNvPr id="38916" name="Text Box 7"/>
          <p:cNvSpPr txBox="1">
            <a:spLocks noChangeArrowheads="1"/>
          </p:cNvSpPr>
          <p:nvPr/>
        </p:nvSpPr>
        <p:spPr bwMode="auto">
          <a:xfrm>
            <a:off x="990600" y="2362200"/>
            <a:ext cx="1295400" cy="366713"/>
          </a:xfrm>
          <a:prstGeom prst="rect">
            <a:avLst/>
          </a:prstGeom>
          <a:solidFill>
            <a:srgbClr val="CC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1800">
                <a:latin typeface="Arial" charset="0"/>
              </a:rPr>
              <a:t>CITOSOL</a:t>
            </a:r>
          </a:p>
        </p:txBody>
      </p:sp>
      <p:sp>
        <p:nvSpPr>
          <p:cNvPr id="38917" name="Text Box 8"/>
          <p:cNvSpPr txBox="1">
            <a:spLocks noChangeArrowheads="1"/>
          </p:cNvSpPr>
          <p:nvPr/>
        </p:nvSpPr>
        <p:spPr bwMode="auto">
          <a:xfrm>
            <a:off x="1752600" y="1752600"/>
            <a:ext cx="1600200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1800" b="1">
                <a:solidFill>
                  <a:srgbClr val="00B0F0"/>
                </a:solidFill>
                <a:latin typeface="Arial" charset="0"/>
              </a:rPr>
              <a:t>GLICOLISIS</a:t>
            </a:r>
          </a:p>
        </p:txBody>
      </p:sp>
      <p:sp>
        <p:nvSpPr>
          <p:cNvPr id="38918" name="Text Box 9"/>
          <p:cNvSpPr txBox="1">
            <a:spLocks noChangeArrowheads="1"/>
          </p:cNvSpPr>
          <p:nvPr/>
        </p:nvSpPr>
        <p:spPr bwMode="auto">
          <a:xfrm>
            <a:off x="7000875" y="1857375"/>
            <a:ext cx="1676400" cy="9159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1800" b="1">
                <a:solidFill>
                  <a:srgbClr val="FF0000"/>
                </a:solidFill>
                <a:latin typeface="Arial" charset="0"/>
              </a:rPr>
              <a:t>SÍNTESIS DE ÁCIDOS GRASOS</a:t>
            </a:r>
          </a:p>
        </p:txBody>
      </p:sp>
      <p:sp>
        <p:nvSpPr>
          <p:cNvPr id="38919" name="Rectangle 10"/>
          <p:cNvSpPr>
            <a:spLocks noChangeArrowheads="1"/>
          </p:cNvSpPr>
          <p:nvPr/>
        </p:nvSpPr>
        <p:spPr bwMode="auto">
          <a:xfrm>
            <a:off x="3124200" y="1447800"/>
            <a:ext cx="16002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800">
                <a:latin typeface="Arial" charset="0"/>
              </a:rPr>
              <a:t>Carbohidratos</a:t>
            </a:r>
          </a:p>
        </p:txBody>
      </p:sp>
      <p:sp>
        <p:nvSpPr>
          <p:cNvPr id="38920" name="Rectangle 11"/>
          <p:cNvSpPr>
            <a:spLocks noChangeArrowheads="1"/>
          </p:cNvSpPr>
          <p:nvPr/>
        </p:nvSpPr>
        <p:spPr bwMode="auto">
          <a:xfrm>
            <a:off x="3352800" y="2057400"/>
            <a:ext cx="12192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800">
                <a:latin typeface="Arial" charset="0"/>
              </a:rPr>
              <a:t>Piruvato</a:t>
            </a:r>
          </a:p>
        </p:txBody>
      </p:sp>
      <p:sp>
        <p:nvSpPr>
          <p:cNvPr id="38921" name="Rectangle 12"/>
          <p:cNvSpPr>
            <a:spLocks noChangeArrowheads="1"/>
          </p:cNvSpPr>
          <p:nvPr/>
        </p:nvSpPr>
        <p:spPr bwMode="auto">
          <a:xfrm>
            <a:off x="3276600" y="2971800"/>
            <a:ext cx="11430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800">
                <a:latin typeface="Arial" charset="0"/>
              </a:rPr>
              <a:t>Piruvato</a:t>
            </a:r>
          </a:p>
        </p:txBody>
      </p:sp>
      <p:sp>
        <p:nvSpPr>
          <p:cNvPr id="38922" name="Rectangle 13"/>
          <p:cNvSpPr>
            <a:spLocks noChangeArrowheads="1"/>
          </p:cNvSpPr>
          <p:nvPr/>
        </p:nvSpPr>
        <p:spPr bwMode="auto">
          <a:xfrm>
            <a:off x="1071563" y="4191000"/>
            <a:ext cx="10668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800">
                <a:latin typeface="Arial" charset="0"/>
              </a:rPr>
              <a:t>Cuerpos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800">
                <a:latin typeface="Arial" charset="0"/>
              </a:rPr>
              <a:t>cetónicos</a:t>
            </a:r>
          </a:p>
        </p:txBody>
      </p:sp>
      <p:sp>
        <p:nvSpPr>
          <p:cNvPr id="16395" name="Text Box 14"/>
          <p:cNvSpPr txBox="1">
            <a:spLocks noChangeArrowheads="1"/>
          </p:cNvSpPr>
          <p:nvPr/>
        </p:nvSpPr>
        <p:spPr bwMode="auto">
          <a:xfrm>
            <a:off x="2214563" y="4648200"/>
            <a:ext cx="1443037" cy="3381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1600" b="1" dirty="0" err="1">
                <a:solidFill>
                  <a:schemeClr val="accent6">
                    <a:lumMod val="75000"/>
                  </a:schemeClr>
                </a:solidFill>
              </a:rPr>
              <a:t>Cetogénesis</a:t>
            </a:r>
            <a:endParaRPr lang="es-ES" sz="1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8924" name="Text Box 15"/>
          <p:cNvSpPr txBox="1">
            <a:spLocks noChangeArrowheads="1"/>
          </p:cNvSpPr>
          <p:nvPr/>
        </p:nvSpPr>
        <p:spPr bwMode="auto">
          <a:xfrm>
            <a:off x="4191000" y="3930650"/>
            <a:ext cx="1371600" cy="336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1600" b="1">
                <a:solidFill>
                  <a:srgbClr val="0070C0"/>
                </a:solidFill>
                <a:latin typeface="Symbol" pitchFamily="18" charset="2"/>
              </a:rPr>
              <a:t>b-</a:t>
            </a:r>
            <a:r>
              <a:rPr lang="es-ES" altLang="es-AR" sz="1600" b="1">
                <a:solidFill>
                  <a:srgbClr val="0070C0"/>
                </a:solidFill>
                <a:latin typeface="Arial" charset="0"/>
              </a:rPr>
              <a:t>oxidación</a:t>
            </a:r>
          </a:p>
        </p:txBody>
      </p:sp>
      <p:sp>
        <p:nvSpPr>
          <p:cNvPr id="38925" name="Text Box 16"/>
          <p:cNvSpPr txBox="1">
            <a:spLocks noChangeArrowheads="1"/>
          </p:cNvSpPr>
          <p:nvPr/>
        </p:nvSpPr>
        <p:spPr bwMode="auto">
          <a:xfrm>
            <a:off x="1752600" y="5181600"/>
            <a:ext cx="1600200" cy="304800"/>
          </a:xfrm>
          <a:prstGeom prst="rect">
            <a:avLst/>
          </a:prstGeom>
          <a:solidFill>
            <a:srgbClr val="CC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1400" b="1">
                <a:latin typeface="Arial" charset="0"/>
              </a:rPr>
              <a:t>MITOCONDRIA</a:t>
            </a:r>
          </a:p>
        </p:txBody>
      </p:sp>
      <p:sp>
        <p:nvSpPr>
          <p:cNvPr id="38926" name="Text Box 17"/>
          <p:cNvSpPr txBox="1">
            <a:spLocks noChangeArrowheads="1"/>
          </p:cNvSpPr>
          <p:nvPr/>
        </p:nvSpPr>
        <p:spPr bwMode="auto">
          <a:xfrm>
            <a:off x="3429000" y="4343400"/>
            <a:ext cx="1295400" cy="33655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1600" b="1">
                <a:latin typeface="Arial" charset="0"/>
              </a:rPr>
              <a:t>Acetil-CoA</a:t>
            </a:r>
          </a:p>
        </p:txBody>
      </p:sp>
      <p:sp>
        <p:nvSpPr>
          <p:cNvPr id="38927" name="Text Box 18"/>
          <p:cNvSpPr txBox="1">
            <a:spLocks noChangeArrowheads="1"/>
          </p:cNvSpPr>
          <p:nvPr/>
        </p:nvSpPr>
        <p:spPr bwMode="auto">
          <a:xfrm>
            <a:off x="6248400" y="4343400"/>
            <a:ext cx="1295400" cy="33655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1600" b="1">
                <a:solidFill>
                  <a:srgbClr val="FF0000"/>
                </a:solidFill>
                <a:latin typeface="Arial" charset="0"/>
              </a:rPr>
              <a:t>Acetil-CoA</a:t>
            </a:r>
          </a:p>
        </p:txBody>
      </p:sp>
      <p:sp>
        <p:nvSpPr>
          <p:cNvPr id="38928" name="Text Box 19"/>
          <p:cNvSpPr txBox="1">
            <a:spLocks noChangeArrowheads="1"/>
          </p:cNvSpPr>
          <p:nvPr/>
        </p:nvSpPr>
        <p:spPr bwMode="auto">
          <a:xfrm>
            <a:off x="5486400" y="4929188"/>
            <a:ext cx="914400" cy="33655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AR" sz="1600" b="1">
                <a:solidFill>
                  <a:srgbClr val="FF0000"/>
                </a:solidFill>
                <a:latin typeface="Arial" charset="0"/>
              </a:rPr>
              <a:t>Citrato</a:t>
            </a:r>
          </a:p>
        </p:txBody>
      </p:sp>
      <p:sp>
        <p:nvSpPr>
          <p:cNvPr id="16401" name="Text Box 20"/>
          <p:cNvSpPr txBox="1">
            <a:spLocks noChangeArrowheads="1"/>
          </p:cNvSpPr>
          <p:nvPr/>
        </p:nvSpPr>
        <p:spPr bwMode="auto">
          <a:xfrm>
            <a:off x="4343400" y="4929188"/>
            <a:ext cx="800100" cy="3079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Citrato</a:t>
            </a:r>
          </a:p>
        </p:txBody>
      </p:sp>
      <p:sp>
        <p:nvSpPr>
          <p:cNvPr id="38930" name="Text Box 21"/>
          <p:cNvSpPr txBox="1">
            <a:spLocks noChangeArrowheads="1"/>
          </p:cNvSpPr>
          <p:nvPr/>
        </p:nvSpPr>
        <p:spPr bwMode="auto">
          <a:xfrm>
            <a:off x="7010400" y="5334000"/>
            <a:ext cx="1447800" cy="33655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AR" sz="1600" b="1">
                <a:latin typeface="Arial" charset="0"/>
              </a:rPr>
              <a:t>Oxalacetato</a:t>
            </a:r>
          </a:p>
        </p:txBody>
      </p:sp>
      <p:sp>
        <p:nvSpPr>
          <p:cNvPr id="38931" name="Text Box 23"/>
          <p:cNvSpPr txBox="1">
            <a:spLocks noChangeArrowheads="1"/>
          </p:cNvSpPr>
          <p:nvPr/>
        </p:nvSpPr>
        <p:spPr bwMode="auto">
          <a:xfrm>
            <a:off x="6012160" y="1204913"/>
            <a:ext cx="1143000" cy="58102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AR" sz="1600" b="1" dirty="0" err="1">
                <a:solidFill>
                  <a:srgbClr val="FF0000"/>
                </a:solidFill>
                <a:latin typeface="Arial" charset="0"/>
              </a:rPr>
              <a:t>Acidos</a:t>
            </a:r>
            <a:r>
              <a:rPr lang="es-ES" altLang="es-AR" sz="1600" b="1" dirty="0">
                <a:solidFill>
                  <a:srgbClr val="FF0000"/>
                </a:solidFill>
                <a:latin typeface="Arial" charset="0"/>
              </a:rPr>
              <a:t> grasos</a:t>
            </a:r>
          </a:p>
        </p:txBody>
      </p:sp>
      <p:sp>
        <p:nvSpPr>
          <p:cNvPr id="38932" name="Rectangle 24"/>
          <p:cNvSpPr>
            <a:spLocks noChangeArrowheads="1"/>
          </p:cNvSpPr>
          <p:nvPr/>
        </p:nvSpPr>
        <p:spPr bwMode="auto">
          <a:xfrm>
            <a:off x="5719763" y="2071688"/>
            <a:ext cx="1066800" cy="6096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AR" sz="1600" b="1">
                <a:latin typeface="Arial" charset="0"/>
              </a:rPr>
              <a:t>Acil-CoA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AR" sz="1800">
              <a:latin typeface="Arial" charset="0"/>
            </a:endParaRPr>
          </a:p>
        </p:txBody>
      </p:sp>
      <p:sp>
        <p:nvSpPr>
          <p:cNvPr id="38933" name="Rectangle 25"/>
          <p:cNvSpPr>
            <a:spLocks noChangeArrowheads="1"/>
          </p:cNvSpPr>
          <p:nvPr/>
        </p:nvSpPr>
        <p:spPr bwMode="auto">
          <a:xfrm>
            <a:off x="5643563" y="3357563"/>
            <a:ext cx="1143000" cy="5715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s-ES" altLang="es-AR" sz="1600" b="1">
              <a:latin typeface="Arial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AR" sz="1400" b="1">
                <a:latin typeface="Arial" charset="0"/>
              </a:rPr>
              <a:t>Acil-Carnitina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AR" sz="1800">
              <a:latin typeface="Arial" charset="0"/>
            </a:endParaRPr>
          </a:p>
        </p:txBody>
      </p:sp>
      <p:sp>
        <p:nvSpPr>
          <p:cNvPr id="38934" name="Rectangle 26"/>
          <p:cNvSpPr>
            <a:spLocks noChangeArrowheads="1"/>
          </p:cNvSpPr>
          <p:nvPr/>
        </p:nvSpPr>
        <p:spPr bwMode="auto">
          <a:xfrm>
            <a:off x="4000500" y="3352800"/>
            <a:ext cx="1143000" cy="5334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s-ES" altLang="es-AR" sz="1600" b="1">
              <a:latin typeface="Arial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AR" sz="1600" b="1">
                <a:latin typeface="Arial" charset="0"/>
              </a:rPr>
              <a:t>Acil-CoA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AR" sz="1600">
              <a:latin typeface="Arial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7668344" y="1196752"/>
            <a:ext cx="144016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s-AR" b="1" dirty="0" smtClean="0">
                <a:solidFill>
                  <a:srgbClr val="FF0000"/>
                </a:solidFill>
              </a:rPr>
              <a:t>Síntesis de TG</a:t>
            </a:r>
            <a:endParaRPr lang="es-AR" b="1" dirty="0">
              <a:solidFill>
                <a:srgbClr val="FF0000"/>
              </a:solidFill>
            </a:endParaRPr>
          </a:p>
        </p:txBody>
      </p:sp>
      <p:sp>
        <p:nvSpPr>
          <p:cNvPr id="3" name="2 Flecha derecha"/>
          <p:cNvSpPr/>
          <p:nvPr/>
        </p:nvSpPr>
        <p:spPr>
          <a:xfrm>
            <a:off x="7164288" y="1495425"/>
            <a:ext cx="523875" cy="142875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75"/>
            <a:ext cx="4114800" cy="671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6429375" y="0"/>
            <a:ext cx="2176463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Repasemos……</a:t>
            </a:r>
            <a:endParaRPr lang="es-AR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000500" y="928688"/>
            <a:ext cx="4902200" cy="47085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400" b="1" u="sng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Degradación </a:t>
            </a:r>
            <a:r>
              <a:rPr lang="es-ES_tradnl" sz="2400" b="1" u="sng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</a:t>
            </a:r>
            <a:r>
              <a:rPr lang="es-ES_tradnl" sz="2400" b="1" u="sng" dirty="0" err="1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Acidos</a:t>
            </a:r>
            <a:r>
              <a:rPr lang="es-ES_tradnl" sz="2400" b="1" u="sng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Grasos</a:t>
            </a:r>
          </a:p>
          <a:p>
            <a:pPr algn="ctr">
              <a:defRPr/>
            </a:pPr>
            <a:r>
              <a:rPr lang="es-ES_tradnl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Interrelación con </a:t>
            </a:r>
          </a:p>
          <a:p>
            <a:pPr algn="ctr">
              <a:defRPr/>
            </a:pPr>
            <a:r>
              <a:rPr lang="es-ES_tradnl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Ciclo de </a:t>
            </a:r>
            <a:r>
              <a:rPr lang="es-ES_tradnl" sz="2400" b="1" u="sng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Krebs</a:t>
            </a:r>
            <a:endParaRPr lang="es-ES_tradnl" sz="2400" b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s-ES_tradnl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 Cadena Respiratoria</a:t>
            </a:r>
          </a:p>
          <a:p>
            <a:pPr>
              <a:defRPr/>
            </a:pPr>
            <a:endParaRPr lang="es-ES_tradnl" sz="2400" b="1" dirty="0">
              <a:solidFill>
                <a:srgbClr val="C00000"/>
              </a:solidFill>
            </a:endParaRPr>
          </a:p>
          <a:p>
            <a:pPr>
              <a:defRPr/>
            </a:pPr>
            <a:r>
              <a:rPr lang="es-ES_tradnl" sz="2000" b="1" dirty="0">
                <a:solidFill>
                  <a:srgbClr val="C00000"/>
                </a:solidFill>
              </a:rPr>
              <a:t>1)- </a:t>
            </a:r>
            <a:r>
              <a:rPr lang="es-ES_tradnl" sz="2000" b="1" dirty="0">
                <a:solidFill>
                  <a:srgbClr val="C00000"/>
                </a:solidFill>
                <a:latin typeface="Symbol" pitchFamily="18" charset="2"/>
              </a:rPr>
              <a:t>b</a:t>
            </a:r>
            <a:r>
              <a:rPr lang="es-ES_tradnl" sz="2000" b="1" dirty="0">
                <a:solidFill>
                  <a:srgbClr val="C00000"/>
                </a:solidFill>
              </a:rPr>
              <a:t>-Oxidación del AG y </a:t>
            </a:r>
          </a:p>
          <a:p>
            <a:pPr>
              <a:defRPr/>
            </a:pPr>
            <a:r>
              <a:rPr lang="es-ES_tradnl" sz="2000" b="1" dirty="0">
                <a:solidFill>
                  <a:srgbClr val="C00000"/>
                </a:solidFill>
              </a:rPr>
              <a:t>formación de Acetil-CoA</a:t>
            </a:r>
          </a:p>
          <a:p>
            <a:pPr>
              <a:defRPr/>
            </a:pPr>
            <a:endParaRPr lang="es-ES_tradnl" sz="2000" b="1" dirty="0">
              <a:solidFill>
                <a:srgbClr val="C00000"/>
              </a:solidFill>
            </a:endParaRPr>
          </a:p>
          <a:p>
            <a:pPr>
              <a:defRPr/>
            </a:pPr>
            <a:r>
              <a:rPr lang="es-ES_tradnl" sz="2000" b="1" dirty="0">
                <a:solidFill>
                  <a:srgbClr val="C00000"/>
                </a:solidFill>
              </a:rPr>
              <a:t>2)-Los restos acetilos se oxidan</a:t>
            </a:r>
          </a:p>
          <a:p>
            <a:pPr>
              <a:defRPr/>
            </a:pPr>
            <a:r>
              <a:rPr lang="es-ES_tradnl" sz="2000" b="1" dirty="0">
                <a:solidFill>
                  <a:srgbClr val="C00000"/>
                </a:solidFill>
              </a:rPr>
              <a:t>en el Ciclo de </a:t>
            </a:r>
            <a:r>
              <a:rPr lang="es-ES_tradnl" sz="2000" b="1" dirty="0" err="1">
                <a:solidFill>
                  <a:srgbClr val="C00000"/>
                </a:solidFill>
              </a:rPr>
              <a:t>Krebs</a:t>
            </a:r>
            <a:endParaRPr lang="es-ES_tradnl" sz="2000" b="1" dirty="0">
              <a:solidFill>
                <a:srgbClr val="C00000"/>
              </a:solidFill>
            </a:endParaRPr>
          </a:p>
          <a:p>
            <a:pPr>
              <a:defRPr/>
            </a:pPr>
            <a:endParaRPr lang="es-ES_tradnl" sz="2000" b="1" dirty="0">
              <a:solidFill>
                <a:srgbClr val="C00000"/>
              </a:solidFill>
            </a:endParaRPr>
          </a:p>
          <a:p>
            <a:pPr>
              <a:defRPr/>
            </a:pPr>
            <a:r>
              <a:rPr lang="es-ES_tradnl" sz="2000" b="1" dirty="0">
                <a:solidFill>
                  <a:srgbClr val="C00000"/>
                </a:solidFill>
              </a:rPr>
              <a:t>3)- Los NADH y FADH2 se oxidan en </a:t>
            </a:r>
          </a:p>
          <a:p>
            <a:pPr>
              <a:defRPr/>
            </a:pPr>
            <a:r>
              <a:rPr lang="es-ES_tradnl" sz="2000" b="1" dirty="0">
                <a:solidFill>
                  <a:srgbClr val="C00000"/>
                </a:solidFill>
              </a:rPr>
              <a:t>la Cadena Respiratoria generando ATP</a:t>
            </a:r>
          </a:p>
          <a:p>
            <a:pPr>
              <a:defRPr/>
            </a:pPr>
            <a:endParaRPr lang="es-AR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8D46B0-2ED1-48D8-9D1A-102B8D2FDB0D}" type="slidenum">
              <a:rPr lang="es-ES" smtClean="0"/>
              <a:pPr>
                <a:defRPr/>
              </a:pPr>
              <a:t>40</a:t>
            </a:fld>
            <a:endParaRPr lang="es-ES"/>
          </a:p>
        </p:txBody>
      </p:sp>
      <p:pic>
        <p:nvPicPr>
          <p:cNvPr id="4813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63" y="260350"/>
            <a:ext cx="8545512" cy="6408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996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357188" y="0"/>
          <a:ext cx="8501062" cy="6643689"/>
        </p:xfrm>
        <a:graphic>
          <a:graphicData uri="http://schemas.openxmlformats.org/drawingml/2006/table">
            <a:tbl>
              <a:tblPr/>
              <a:tblGrid>
                <a:gridCol w="2931401"/>
                <a:gridCol w="2735974"/>
                <a:gridCol w="2833687"/>
              </a:tblGrid>
              <a:tr h="401019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s-AR" sz="18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8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SÍNTESIS Ac.</a:t>
                      </a:r>
                      <a:r>
                        <a:rPr lang="es-ES_tradnl" sz="1800" b="1" baseline="0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Grasos</a:t>
                      </a:r>
                      <a:endParaRPr lang="es-AR" sz="1800" b="1" dirty="0">
                        <a:solidFill>
                          <a:srgbClr val="FF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800" b="1" dirty="0" smtClean="0">
                          <a:solidFill>
                            <a:srgbClr val="0000CC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DEGRADACIÓN Ac. Grasos</a:t>
                      </a:r>
                      <a:endParaRPr lang="es-AR" sz="1800" b="1" dirty="0">
                        <a:solidFill>
                          <a:srgbClr val="0000CC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9124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800" b="1" dirty="0">
                          <a:solidFill>
                            <a:srgbClr val="0000CC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Activa</a:t>
                      </a:r>
                      <a:endParaRPr lang="es-AR" sz="1800" b="1" dirty="0">
                        <a:solidFill>
                          <a:srgbClr val="0000CC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800" b="1" dirty="0">
                          <a:latin typeface="+mn-lt"/>
                          <a:ea typeface="Times New Roman"/>
                          <a:cs typeface="Times New Roman"/>
                        </a:rPr>
                        <a:t>Tras comidas, situación post-</a:t>
                      </a:r>
                      <a:r>
                        <a:rPr lang="es-ES_tradnl" sz="1800" b="1" dirty="0" err="1">
                          <a:latin typeface="+mn-lt"/>
                          <a:ea typeface="Times New Roman"/>
                          <a:cs typeface="Times New Roman"/>
                        </a:rPr>
                        <a:t>prandial</a:t>
                      </a:r>
                      <a:endParaRPr lang="es-AR" sz="18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800" b="1" dirty="0">
                          <a:latin typeface="+mn-lt"/>
                          <a:ea typeface="Times New Roman"/>
                          <a:cs typeface="Times New Roman"/>
                        </a:rPr>
                        <a:t>Ayuno y ejercicio prolongado</a:t>
                      </a:r>
                      <a:endParaRPr lang="es-AR" sz="18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562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800" b="1" dirty="0">
                          <a:solidFill>
                            <a:srgbClr val="0000CC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Principales tejidos implicados</a:t>
                      </a:r>
                      <a:endParaRPr lang="es-AR" sz="1800" b="1" dirty="0">
                        <a:solidFill>
                          <a:srgbClr val="0000CC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800" b="1" dirty="0">
                          <a:latin typeface="+mn-lt"/>
                          <a:ea typeface="Times New Roman"/>
                          <a:cs typeface="Times New Roman"/>
                        </a:rPr>
                        <a:t>Hígado y tejido adiposo</a:t>
                      </a:r>
                      <a:endParaRPr lang="es-AR" sz="18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800" b="1" dirty="0">
                          <a:latin typeface="+mn-lt"/>
                          <a:ea typeface="Times New Roman"/>
                          <a:cs typeface="Times New Roman"/>
                        </a:rPr>
                        <a:t>Músculo e hígado</a:t>
                      </a:r>
                      <a:endParaRPr lang="es-AR" sz="18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562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800" b="1" dirty="0">
                          <a:solidFill>
                            <a:srgbClr val="0000CC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Zona</a:t>
                      </a:r>
                      <a:endParaRPr lang="es-AR" sz="1800" b="1" dirty="0">
                        <a:solidFill>
                          <a:srgbClr val="0000CC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800" b="1" dirty="0" err="1">
                          <a:latin typeface="+mn-lt"/>
                          <a:ea typeface="Times New Roman"/>
                          <a:cs typeface="Times New Roman"/>
                        </a:rPr>
                        <a:t>Citosol</a:t>
                      </a:r>
                      <a:endParaRPr lang="es-AR" sz="18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800" b="1" dirty="0">
                          <a:latin typeface="+mn-lt"/>
                          <a:ea typeface="Times New Roman"/>
                          <a:cs typeface="Times New Roman"/>
                        </a:rPr>
                        <a:t>Mitocondria</a:t>
                      </a:r>
                      <a:endParaRPr lang="es-AR" sz="18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562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800" b="1" dirty="0">
                          <a:solidFill>
                            <a:srgbClr val="0000CC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Donante/ producto </a:t>
                      </a:r>
                      <a:r>
                        <a:rPr lang="es-ES_tradnl" sz="1800" b="1" dirty="0" smtClean="0">
                          <a:solidFill>
                            <a:srgbClr val="0000CC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de 2C </a:t>
                      </a:r>
                      <a:endParaRPr lang="es-AR" sz="1800" b="1" dirty="0">
                        <a:solidFill>
                          <a:srgbClr val="0000CC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800" b="1" dirty="0">
                          <a:latin typeface="+mn-lt"/>
                          <a:ea typeface="Times New Roman"/>
                          <a:cs typeface="Times New Roman"/>
                        </a:rPr>
                        <a:t>Acetil-CoA </a:t>
                      </a:r>
                      <a:endParaRPr lang="es-AR" sz="18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800" b="1" dirty="0">
                          <a:latin typeface="+mn-lt"/>
                          <a:ea typeface="Times New Roman"/>
                          <a:cs typeface="Times New Roman"/>
                        </a:rPr>
                        <a:t>Acetil-CoA</a:t>
                      </a:r>
                      <a:endParaRPr lang="es-AR" sz="18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9124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800" b="1" dirty="0">
                          <a:solidFill>
                            <a:srgbClr val="0000CC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Transportador </a:t>
                      </a:r>
                      <a:r>
                        <a:rPr lang="pt-BR" sz="1800" b="1" dirty="0" err="1" smtClean="0">
                          <a:solidFill>
                            <a:srgbClr val="0000CC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del</a:t>
                      </a:r>
                      <a:r>
                        <a:rPr lang="pt-BR" sz="1800" b="1" dirty="0" smtClean="0">
                          <a:solidFill>
                            <a:srgbClr val="0000CC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800" b="1" dirty="0" smtClean="0">
                          <a:solidFill>
                            <a:srgbClr val="0000CC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Ácido </a:t>
                      </a:r>
                      <a:r>
                        <a:rPr lang="pt-BR" sz="1800" b="1" dirty="0" err="1">
                          <a:solidFill>
                            <a:srgbClr val="0000CC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Graso</a:t>
                      </a:r>
                      <a:r>
                        <a:rPr lang="pt-BR" sz="1800" b="1" dirty="0">
                          <a:solidFill>
                            <a:srgbClr val="0000CC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pt-BR" sz="1800" b="1" dirty="0" err="1">
                          <a:solidFill>
                            <a:srgbClr val="0000CC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activo</a:t>
                      </a:r>
                      <a:endParaRPr lang="es-AR" sz="1800" b="1" dirty="0">
                        <a:solidFill>
                          <a:srgbClr val="0000CC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800" b="1" dirty="0">
                          <a:latin typeface="+mn-lt"/>
                          <a:ea typeface="Times New Roman"/>
                          <a:cs typeface="Times New Roman"/>
                        </a:rPr>
                        <a:t>Unido a ACP</a:t>
                      </a:r>
                      <a:endParaRPr lang="es-AR" sz="18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800" b="1" dirty="0">
                          <a:latin typeface="+mn-lt"/>
                          <a:ea typeface="Times New Roman"/>
                          <a:cs typeface="Times New Roman"/>
                        </a:rPr>
                        <a:t>Unido a </a:t>
                      </a:r>
                      <a:r>
                        <a:rPr lang="es-ES_tradnl" sz="1800" b="1" dirty="0" err="1">
                          <a:latin typeface="+mn-lt"/>
                          <a:ea typeface="Times New Roman"/>
                          <a:cs typeface="Times New Roman"/>
                        </a:rPr>
                        <a:t>CoA</a:t>
                      </a:r>
                      <a:endParaRPr lang="es-AR" sz="18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9124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800" b="1" dirty="0">
                          <a:solidFill>
                            <a:srgbClr val="0000CC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Enzimas</a:t>
                      </a:r>
                      <a:endParaRPr lang="es-AR" sz="1800" b="1" dirty="0">
                        <a:solidFill>
                          <a:srgbClr val="0000CC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800" b="1" dirty="0">
                          <a:latin typeface="+mn-lt"/>
                          <a:ea typeface="Times New Roman"/>
                          <a:cs typeface="Times New Roman"/>
                        </a:rPr>
                        <a:t>Complejo </a:t>
                      </a:r>
                      <a:r>
                        <a:rPr lang="es-ES_tradnl" sz="1800" b="1" dirty="0" err="1">
                          <a:latin typeface="+mn-lt"/>
                          <a:ea typeface="Times New Roman"/>
                          <a:cs typeface="Times New Roman"/>
                        </a:rPr>
                        <a:t>multienzimático</a:t>
                      </a:r>
                      <a:r>
                        <a:rPr lang="es-ES_tradnl" sz="1800" b="1" dirty="0">
                          <a:latin typeface="+mn-lt"/>
                          <a:ea typeface="Times New Roman"/>
                          <a:cs typeface="Times New Roman"/>
                        </a:rPr>
                        <a:t> Ácido Graso </a:t>
                      </a:r>
                      <a:r>
                        <a:rPr lang="es-ES_tradnl" sz="1800" b="1" dirty="0" err="1">
                          <a:latin typeface="+mn-lt"/>
                          <a:ea typeface="Times New Roman"/>
                          <a:cs typeface="Times New Roman"/>
                        </a:rPr>
                        <a:t>Sintasa</a:t>
                      </a:r>
                      <a:endParaRPr lang="es-AR" sz="18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800" b="1" dirty="0">
                          <a:latin typeface="+mn-lt"/>
                          <a:ea typeface="Times New Roman"/>
                          <a:cs typeface="Times New Roman"/>
                        </a:rPr>
                        <a:t>Probablemente no </a:t>
                      </a:r>
                      <a:r>
                        <a:rPr lang="es-ES_tradnl" sz="1800" b="1" dirty="0" smtClean="0">
                          <a:latin typeface="+mn-lt"/>
                          <a:ea typeface="Times New Roman"/>
                          <a:cs typeface="Times New Roman"/>
                        </a:rPr>
                        <a:t>asociadas</a:t>
                      </a:r>
                      <a:endParaRPr lang="es-AR" sz="18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562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800" b="1" dirty="0">
                          <a:solidFill>
                            <a:srgbClr val="0000CC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Oxidante / reductor</a:t>
                      </a:r>
                      <a:endParaRPr lang="es-AR" sz="1800" b="1" dirty="0">
                        <a:solidFill>
                          <a:srgbClr val="0000CC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800" b="1">
                          <a:latin typeface="+mn-lt"/>
                          <a:ea typeface="Times New Roman"/>
                          <a:cs typeface="Times New Roman"/>
                        </a:rPr>
                        <a:t>NADPH</a:t>
                      </a:r>
                      <a:endParaRPr lang="es-AR" sz="1800" b="1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800" b="1" dirty="0">
                          <a:latin typeface="+mn-lt"/>
                          <a:ea typeface="Times New Roman"/>
                          <a:cs typeface="Times New Roman"/>
                        </a:rPr>
                        <a:t>NAD</a:t>
                      </a:r>
                      <a:r>
                        <a:rPr lang="es-ES_tradnl" sz="1800" b="1" baseline="30000" dirty="0">
                          <a:latin typeface="+mn-lt"/>
                          <a:ea typeface="Times New Roman"/>
                          <a:cs typeface="Times New Roman"/>
                        </a:rPr>
                        <a:t>+ </a:t>
                      </a:r>
                      <a:r>
                        <a:rPr lang="es-ES_tradnl" sz="1800" b="1" dirty="0">
                          <a:latin typeface="+mn-lt"/>
                          <a:ea typeface="Times New Roman"/>
                          <a:cs typeface="Times New Roman"/>
                        </a:rPr>
                        <a:t>y FAD</a:t>
                      </a:r>
                      <a:endParaRPr lang="es-AR" sz="18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3686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800" b="1" dirty="0">
                          <a:solidFill>
                            <a:srgbClr val="0000CC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Control </a:t>
                      </a:r>
                      <a:r>
                        <a:rPr lang="es-ES_tradnl" sz="1800" b="1" dirty="0" err="1">
                          <a:solidFill>
                            <a:srgbClr val="0000CC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alostérico</a:t>
                      </a:r>
                      <a:endParaRPr lang="es-AR" sz="1800" b="1" dirty="0">
                        <a:solidFill>
                          <a:srgbClr val="0000CC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800" b="1" dirty="0">
                          <a:latin typeface="+mn-lt"/>
                          <a:ea typeface="Times New Roman"/>
                          <a:cs typeface="Times New Roman"/>
                        </a:rPr>
                        <a:t>El citrato activa la </a:t>
                      </a:r>
                      <a:r>
                        <a:rPr lang="es-ES_tradnl" sz="1800" b="1" dirty="0" err="1">
                          <a:latin typeface="+mn-lt"/>
                          <a:ea typeface="Times New Roman"/>
                          <a:cs typeface="Times New Roman"/>
                        </a:rPr>
                        <a:t>acetil-CoA</a:t>
                      </a:r>
                      <a:r>
                        <a:rPr lang="es-ES_tradnl" sz="1800" b="1" dirty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s-ES_tradnl" sz="1800" b="1" dirty="0" err="1">
                          <a:latin typeface="+mn-lt"/>
                          <a:ea typeface="Times New Roman"/>
                          <a:cs typeface="Times New Roman"/>
                        </a:rPr>
                        <a:t>carboxilasa</a:t>
                      </a:r>
                      <a:r>
                        <a:rPr lang="es-ES_tradnl" sz="1800" b="1" dirty="0">
                          <a:latin typeface="+mn-lt"/>
                          <a:ea typeface="Times New Roman"/>
                          <a:cs typeface="Times New Roman"/>
                        </a:rPr>
                        <a:t>, el </a:t>
                      </a:r>
                      <a:r>
                        <a:rPr lang="es-ES_tradnl" sz="1800" b="1" dirty="0" err="1">
                          <a:latin typeface="+mn-lt"/>
                          <a:ea typeface="Times New Roman"/>
                          <a:cs typeface="Times New Roman"/>
                        </a:rPr>
                        <a:t>palmitoil-CoA</a:t>
                      </a:r>
                      <a:r>
                        <a:rPr lang="es-ES_tradnl" sz="1800" b="1" dirty="0">
                          <a:latin typeface="+mn-lt"/>
                          <a:ea typeface="Times New Roman"/>
                          <a:cs typeface="Times New Roman"/>
                        </a:rPr>
                        <a:t> la inhibe.</a:t>
                      </a:r>
                      <a:endParaRPr lang="es-AR" sz="18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800" b="1" dirty="0">
                          <a:latin typeface="+mn-lt"/>
                          <a:ea typeface="Times New Roman"/>
                          <a:cs typeface="Times New Roman"/>
                        </a:rPr>
                        <a:t>Malonil-CoA inhibe la </a:t>
                      </a:r>
                      <a:r>
                        <a:rPr lang="es-ES_tradnl" sz="1800" b="1" dirty="0" err="1">
                          <a:latin typeface="+mn-lt"/>
                          <a:ea typeface="Times New Roman"/>
                          <a:cs typeface="Times New Roman"/>
                        </a:rPr>
                        <a:t>carnitina-acil-transferasa</a:t>
                      </a:r>
                      <a:r>
                        <a:rPr lang="es-ES_tradnl" sz="1800" b="1" dirty="0">
                          <a:latin typeface="+mn-lt"/>
                          <a:ea typeface="Times New Roman"/>
                          <a:cs typeface="Times New Roman"/>
                        </a:rPr>
                        <a:t> I</a:t>
                      </a:r>
                      <a:endParaRPr lang="es-AR" sz="18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8802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800" b="1" dirty="0">
                          <a:solidFill>
                            <a:srgbClr val="0000CC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Control hormonal</a:t>
                      </a:r>
                      <a:endParaRPr lang="es-AR" sz="1800" b="1" dirty="0">
                        <a:solidFill>
                          <a:srgbClr val="0000CC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800" b="1" dirty="0">
                          <a:latin typeface="+mn-lt"/>
                          <a:ea typeface="Times New Roman"/>
                          <a:cs typeface="Times New Roman"/>
                        </a:rPr>
                        <a:t>La insulina activa la </a:t>
                      </a:r>
                      <a:r>
                        <a:rPr lang="es-ES_tradnl" sz="1800" b="1" dirty="0" err="1">
                          <a:latin typeface="+mn-lt"/>
                          <a:ea typeface="Times New Roman"/>
                          <a:cs typeface="Times New Roman"/>
                        </a:rPr>
                        <a:t>acetil-CoA</a:t>
                      </a:r>
                      <a:r>
                        <a:rPr lang="es-ES_tradnl" sz="1800" b="1" dirty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s-ES_tradnl" sz="1800" b="1" dirty="0" err="1">
                          <a:latin typeface="+mn-lt"/>
                          <a:ea typeface="Times New Roman"/>
                          <a:cs typeface="Times New Roman"/>
                        </a:rPr>
                        <a:t>carboxilasa</a:t>
                      </a:r>
                      <a:r>
                        <a:rPr lang="es-ES_tradnl" sz="1800" b="1" dirty="0">
                          <a:latin typeface="+mn-lt"/>
                          <a:ea typeface="Times New Roman"/>
                          <a:cs typeface="Times New Roman"/>
                        </a:rPr>
                        <a:t>, la adrenalina y el </a:t>
                      </a:r>
                      <a:r>
                        <a:rPr lang="es-ES_tradnl" sz="1800" b="1" dirty="0" err="1">
                          <a:latin typeface="+mn-lt"/>
                          <a:ea typeface="Times New Roman"/>
                          <a:cs typeface="Times New Roman"/>
                        </a:rPr>
                        <a:t>glucagón</a:t>
                      </a:r>
                      <a:r>
                        <a:rPr lang="es-ES_tradnl" sz="1800" b="1" dirty="0">
                          <a:latin typeface="+mn-lt"/>
                          <a:ea typeface="Times New Roman"/>
                          <a:cs typeface="Times New Roman"/>
                        </a:rPr>
                        <a:t> la inhiben.</a:t>
                      </a:r>
                      <a:endParaRPr lang="es-AR" sz="18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800" b="1" dirty="0">
                          <a:latin typeface="+mn-lt"/>
                          <a:ea typeface="Times New Roman"/>
                          <a:cs typeface="Times New Roman"/>
                        </a:rPr>
                        <a:t>La adrenalina y el </a:t>
                      </a:r>
                      <a:r>
                        <a:rPr lang="es-ES_tradnl" sz="1800" b="1" dirty="0" err="1">
                          <a:latin typeface="+mn-lt"/>
                          <a:ea typeface="Times New Roman"/>
                          <a:cs typeface="Times New Roman"/>
                        </a:rPr>
                        <a:t>glucagón</a:t>
                      </a:r>
                      <a:r>
                        <a:rPr lang="es-ES_tradnl" sz="1800" b="1" dirty="0">
                          <a:latin typeface="+mn-lt"/>
                          <a:ea typeface="Times New Roman"/>
                          <a:cs typeface="Times New Roman"/>
                        </a:rPr>
                        <a:t> activan la lipasa, la insulina la inhibe</a:t>
                      </a:r>
                      <a:endParaRPr lang="es-AR" sz="18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562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800" b="1" dirty="0">
                          <a:solidFill>
                            <a:srgbClr val="0000CC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Producto</a:t>
                      </a:r>
                      <a:endParaRPr lang="es-AR" sz="1800" b="1" dirty="0">
                        <a:solidFill>
                          <a:srgbClr val="0000CC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800" b="1">
                          <a:latin typeface="+mn-lt"/>
                          <a:ea typeface="Times New Roman"/>
                          <a:cs typeface="Times New Roman"/>
                        </a:rPr>
                        <a:t>Palmitato.</a:t>
                      </a:r>
                      <a:endParaRPr lang="es-AR" sz="1800" b="1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800" b="1" dirty="0" err="1">
                          <a:latin typeface="+mn-lt"/>
                          <a:ea typeface="Times New Roman"/>
                          <a:cs typeface="Times New Roman"/>
                        </a:rPr>
                        <a:t>Acetil</a:t>
                      </a:r>
                      <a:r>
                        <a:rPr lang="es-ES_tradnl" sz="1800" b="1" dirty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s-ES_tradnl" sz="1800" b="1" dirty="0" err="1">
                          <a:latin typeface="+mn-lt"/>
                          <a:ea typeface="Times New Roman"/>
                          <a:cs typeface="Times New Roman"/>
                        </a:rPr>
                        <a:t>CoA</a:t>
                      </a:r>
                      <a:endParaRPr lang="es-AR" sz="18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9988" name="Rectangle 1"/>
          <p:cNvSpPr>
            <a:spLocks noChangeArrowheads="1"/>
          </p:cNvSpPr>
          <p:nvPr/>
        </p:nvSpPr>
        <p:spPr bwMode="auto">
          <a:xfrm>
            <a:off x="28575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AR" altLang="es-AR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Text Box 2"/>
          <p:cNvSpPr txBox="1">
            <a:spLocks noChangeArrowheads="1"/>
          </p:cNvSpPr>
          <p:nvPr/>
        </p:nvSpPr>
        <p:spPr bwMode="auto">
          <a:xfrm>
            <a:off x="611188" y="1341438"/>
            <a:ext cx="7704137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2000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Bibliografia</a:t>
            </a:r>
            <a:r>
              <a:rPr lang="es-ES_tradnl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defRPr/>
            </a:pPr>
            <a:endParaRPr lang="es-ES_tradnl" sz="2000" b="1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1600" dirty="0">
                <a:solidFill>
                  <a:srgbClr val="0000CC"/>
                </a:solidFill>
              </a:rPr>
              <a:t>1- BLANCO A., “Química Biológica”, Ed. El Ateneo, 8a </a:t>
            </a:r>
            <a:r>
              <a:rPr lang="es-ES_tradnl" sz="1600" dirty="0" err="1">
                <a:solidFill>
                  <a:srgbClr val="0000CC"/>
                </a:solidFill>
              </a:rPr>
              <a:t>edic</a:t>
            </a:r>
            <a:r>
              <a:rPr lang="es-ES_tradnl" sz="1600" dirty="0">
                <a:solidFill>
                  <a:srgbClr val="0000CC"/>
                </a:solidFill>
              </a:rPr>
              <a:t>., Bs. As. (2007).</a:t>
            </a:r>
          </a:p>
          <a:p>
            <a:pPr>
              <a:defRPr/>
            </a:pPr>
            <a:r>
              <a:rPr lang="es-ES_tradnl" sz="1600" dirty="0">
                <a:solidFill>
                  <a:srgbClr val="0000CC"/>
                </a:solidFill>
              </a:rPr>
              <a:t>2- LEHNINGER, A.L., "Principios de Bioquímica", Ed. Omega, 4ª ed. (2008).</a:t>
            </a:r>
          </a:p>
          <a:p>
            <a:pPr>
              <a:defRPr/>
            </a:pPr>
            <a:r>
              <a:rPr lang="es-ES_tradnl" sz="1600" dirty="0">
                <a:solidFill>
                  <a:srgbClr val="0000CC"/>
                </a:solidFill>
              </a:rPr>
              <a:t>3- Docentes de Química Biológica, “</a:t>
            </a:r>
            <a:r>
              <a:rPr lang="es-AR" sz="1600" dirty="0">
                <a:solidFill>
                  <a:srgbClr val="0000CC"/>
                </a:solidFill>
              </a:rPr>
              <a:t>QUIMICA BIOLOGICA Orientada a Ciencias de los Alimentos”, Nueva Editorial Universitaria de la Universidad Nacional de San Luis.</a:t>
            </a:r>
            <a:endParaRPr lang="es-ES_tradnl" sz="1600" dirty="0">
              <a:solidFill>
                <a:srgbClr val="0000CC"/>
              </a:solidFill>
            </a:endParaRPr>
          </a:p>
          <a:p>
            <a:pPr>
              <a:defRPr/>
            </a:pPr>
            <a:r>
              <a:rPr lang="es-ES_tradnl" sz="1600" dirty="0">
                <a:solidFill>
                  <a:srgbClr val="0000CC"/>
                </a:solidFill>
              </a:rPr>
              <a:t>4- LIM M.Y., “ Lo esencial en Metabolismo y Nutrición”, Ed. </a:t>
            </a:r>
            <a:r>
              <a:rPr lang="es-ES_tradnl" sz="1600" dirty="0" err="1">
                <a:solidFill>
                  <a:srgbClr val="0000CC"/>
                </a:solidFill>
              </a:rPr>
              <a:t>Elsevier</a:t>
            </a:r>
            <a:r>
              <a:rPr lang="es-ES_tradnl" sz="1600" dirty="0">
                <a:solidFill>
                  <a:srgbClr val="0000CC"/>
                </a:solidFill>
              </a:rPr>
              <a:t>, 3ra. ed., Barcelona (2010). </a:t>
            </a:r>
          </a:p>
          <a:p>
            <a:pPr>
              <a:defRPr/>
            </a:pPr>
            <a:endParaRPr lang="es-ES_tradnl" sz="16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888203"/>
              </p:ext>
            </p:extLst>
          </p:nvPr>
        </p:nvGraphicFramePr>
        <p:xfrm>
          <a:off x="285750" y="214313"/>
          <a:ext cx="8643939" cy="6417213"/>
        </p:xfrm>
        <a:graphic>
          <a:graphicData uri="http://schemas.openxmlformats.org/drawingml/2006/table">
            <a:tbl>
              <a:tblPr/>
              <a:tblGrid>
                <a:gridCol w="2918098"/>
                <a:gridCol w="2844528"/>
                <a:gridCol w="2881313"/>
              </a:tblGrid>
              <a:tr h="321213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s-AR" sz="2000" b="1" dirty="0"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20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Arial" pitchFamily="34" charset="0"/>
                        </a:rPr>
                        <a:t>SÍNTESIS</a:t>
                      </a:r>
                      <a:endParaRPr lang="es-AR" sz="2000" b="1" dirty="0">
                        <a:solidFill>
                          <a:srgbClr val="FF0000"/>
                        </a:solidFill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2000" b="1" dirty="0" smtClean="0">
                          <a:solidFill>
                            <a:srgbClr val="0000CC"/>
                          </a:solidFill>
                          <a:latin typeface="+mn-lt"/>
                          <a:ea typeface="Times New Roman"/>
                          <a:cs typeface="Arial" pitchFamily="34" charset="0"/>
                        </a:rPr>
                        <a:t>DEGRADACIÓN</a:t>
                      </a:r>
                      <a:endParaRPr lang="es-AR" sz="2000" b="1" dirty="0">
                        <a:solidFill>
                          <a:srgbClr val="0000CC"/>
                        </a:solidFill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543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2000" b="1" dirty="0">
                          <a:solidFill>
                            <a:srgbClr val="0000CC"/>
                          </a:solidFill>
                          <a:latin typeface="+mn-lt"/>
                          <a:ea typeface="Times New Roman"/>
                          <a:cs typeface="Arial" pitchFamily="34" charset="0"/>
                        </a:rPr>
                        <a:t>Activa</a:t>
                      </a:r>
                      <a:endParaRPr lang="es-AR" sz="2000" b="1" dirty="0">
                        <a:solidFill>
                          <a:srgbClr val="0000CC"/>
                        </a:solidFill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2000" b="1" dirty="0">
                          <a:latin typeface="+mn-lt"/>
                          <a:ea typeface="Times New Roman"/>
                          <a:cs typeface="Arial" pitchFamily="34" charset="0"/>
                        </a:rPr>
                        <a:t>Tras comidas, situación post-</a:t>
                      </a:r>
                      <a:r>
                        <a:rPr lang="es-ES_tradnl" sz="2000" b="1" dirty="0" err="1">
                          <a:latin typeface="+mn-lt"/>
                          <a:ea typeface="Times New Roman"/>
                          <a:cs typeface="Arial" pitchFamily="34" charset="0"/>
                        </a:rPr>
                        <a:t>prandial</a:t>
                      </a:r>
                      <a:endParaRPr lang="es-AR" sz="2000" b="1" dirty="0"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2000" b="1" dirty="0">
                          <a:latin typeface="+mn-lt"/>
                          <a:ea typeface="Times New Roman"/>
                          <a:cs typeface="Arial" pitchFamily="34" charset="0"/>
                        </a:rPr>
                        <a:t>Ayuno y ejercicio prolongado</a:t>
                      </a:r>
                      <a:endParaRPr lang="es-AR" sz="2000" b="1" dirty="0"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543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2000" b="1" dirty="0">
                          <a:solidFill>
                            <a:srgbClr val="0000CC"/>
                          </a:solidFill>
                          <a:latin typeface="+mn-lt"/>
                          <a:ea typeface="Times New Roman"/>
                          <a:cs typeface="Arial" pitchFamily="34" charset="0"/>
                        </a:rPr>
                        <a:t>Principales tejidos implicados</a:t>
                      </a:r>
                      <a:endParaRPr lang="es-AR" sz="2000" b="1" dirty="0">
                        <a:solidFill>
                          <a:srgbClr val="0000CC"/>
                        </a:solidFill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2000" b="1" dirty="0">
                          <a:latin typeface="+mn-lt"/>
                          <a:ea typeface="Times New Roman"/>
                          <a:cs typeface="Arial" pitchFamily="34" charset="0"/>
                        </a:rPr>
                        <a:t>Hígado y tejido adiposo</a:t>
                      </a:r>
                      <a:endParaRPr lang="es-AR" sz="2000" b="1" dirty="0"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2000" b="1" dirty="0">
                          <a:latin typeface="+mn-lt"/>
                          <a:ea typeface="Times New Roman"/>
                          <a:cs typeface="Arial" pitchFamily="34" charset="0"/>
                        </a:rPr>
                        <a:t>Músculo e hígado</a:t>
                      </a:r>
                      <a:endParaRPr lang="es-AR" sz="2000" b="1" dirty="0"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772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2000" b="1" dirty="0" smtClean="0">
                          <a:solidFill>
                            <a:srgbClr val="0000CC"/>
                          </a:solidFill>
                          <a:latin typeface="+mn-lt"/>
                          <a:ea typeface="Times New Roman"/>
                          <a:cs typeface="Arial" pitchFamily="34" charset="0"/>
                        </a:rPr>
                        <a:t>Localización celular</a:t>
                      </a:r>
                      <a:endParaRPr lang="es-AR" sz="2000" b="1" dirty="0">
                        <a:solidFill>
                          <a:srgbClr val="0000CC"/>
                        </a:solidFill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2000" b="1" dirty="0" err="1">
                          <a:latin typeface="+mn-lt"/>
                          <a:ea typeface="Times New Roman"/>
                          <a:cs typeface="Arial" pitchFamily="34" charset="0"/>
                        </a:rPr>
                        <a:t>Citosol</a:t>
                      </a:r>
                      <a:endParaRPr lang="es-AR" sz="2000" b="1" dirty="0"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2000" b="1" dirty="0">
                          <a:latin typeface="+mn-lt"/>
                          <a:ea typeface="Times New Roman"/>
                          <a:cs typeface="Arial" pitchFamily="34" charset="0"/>
                        </a:rPr>
                        <a:t>Mitocondria</a:t>
                      </a:r>
                      <a:endParaRPr lang="es-AR" sz="2000" b="1" dirty="0"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772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2000" b="1" dirty="0" smtClean="0">
                          <a:solidFill>
                            <a:srgbClr val="0000CC"/>
                          </a:solidFill>
                          <a:latin typeface="+mn-lt"/>
                          <a:ea typeface="Times New Roman"/>
                          <a:cs typeface="Arial" pitchFamily="34" charset="0"/>
                        </a:rPr>
                        <a:t>Producto</a:t>
                      </a:r>
                      <a:r>
                        <a:rPr lang="es-ES_tradnl" sz="2000" b="1" baseline="0" dirty="0" smtClean="0">
                          <a:solidFill>
                            <a:srgbClr val="0000CC"/>
                          </a:solidFill>
                          <a:latin typeface="+mn-lt"/>
                          <a:ea typeface="Times New Roman"/>
                          <a:cs typeface="Arial" pitchFamily="34" charset="0"/>
                        </a:rPr>
                        <a:t> de 2C</a:t>
                      </a:r>
                      <a:r>
                        <a:rPr lang="es-ES_tradnl" sz="2000" b="1" dirty="0" smtClean="0">
                          <a:solidFill>
                            <a:srgbClr val="0000CC"/>
                          </a:solidFill>
                          <a:latin typeface="+mn-lt"/>
                          <a:ea typeface="Times New Roman"/>
                          <a:cs typeface="Arial" pitchFamily="34" charset="0"/>
                        </a:rPr>
                        <a:t> </a:t>
                      </a:r>
                      <a:endParaRPr lang="es-AR" sz="2000" b="1" dirty="0">
                        <a:solidFill>
                          <a:srgbClr val="0000CC"/>
                        </a:solidFill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2000" b="1" dirty="0">
                          <a:latin typeface="+mn-lt"/>
                          <a:ea typeface="Times New Roman"/>
                          <a:cs typeface="Arial" pitchFamily="34" charset="0"/>
                        </a:rPr>
                        <a:t>Acetil-CoA </a:t>
                      </a:r>
                      <a:endParaRPr lang="es-AR" sz="2000" b="1" dirty="0"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2000" b="1" dirty="0">
                          <a:latin typeface="+mn-lt"/>
                          <a:ea typeface="Times New Roman"/>
                          <a:cs typeface="Arial" pitchFamily="34" charset="0"/>
                        </a:rPr>
                        <a:t>Acetil-CoA</a:t>
                      </a:r>
                      <a:endParaRPr lang="es-AR" sz="2000" b="1" dirty="0"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543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2000" b="1" dirty="0">
                          <a:solidFill>
                            <a:srgbClr val="0000CC"/>
                          </a:solidFill>
                          <a:latin typeface="+mn-lt"/>
                          <a:ea typeface="Times New Roman"/>
                          <a:cs typeface="Arial" pitchFamily="34" charset="0"/>
                        </a:rPr>
                        <a:t>Transportador de Ácido </a:t>
                      </a:r>
                      <a:r>
                        <a:rPr lang="pt-BR" sz="2000" b="1" dirty="0" err="1">
                          <a:solidFill>
                            <a:srgbClr val="0000CC"/>
                          </a:solidFill>
                          <a:latin typeface="+mn-lt"/>
                          <a:ea typeface="Times New Roman"/>
                          <a:cs typeface="Arial" pitchFamily="34" charset="0"/>
                        </a:rPr>
                        <a:t>Graso</a:t>
                      </a:r>
                      <a:r>
                        <a:rPr lang="pt-BR" sz="2000" b="1" dirty="0">
                          <a:solidFill>
                            <a:srgbClr val="0000CC"/>
                          </a:solidFill>
                          <a:latin typeface="+mn-lt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pt-BR" sz="2000" b="1" dirty="0" err="1">
                          <a:solidFill>
                            <a:srgbClr val="0000CC"/>
                          </a:solidFill>
                          <a:latin typeface="+mn-lt"/>
                          <a:ea typeface="Times New Roman"/>
                          <a:cs typeface="Arial" pitchFamily="34" charset="0"/>
                        </a:rPr>
                        <a:t>activo</a:t>
                      </a:r>
                      <a:endParaRPr lang="es-AR" sz="2000" b="1" dirty="0">
                        <a:solidFill>
                          <a:srgbClr val="0000CC"/>
                        </a:solidFill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2000" b="1" dirty="0">
                          <a:latin typeface="+mn-lt"/>
                          <a:ea typeface="Times New Roman"/>
                          <a:cs typeface="Arial" pitchFamily="34" charset="0"/>
                        </a:rPr>
                        <a:t>Unido a ACP</a:t>
                      </a:r>
                      <a:endParaRPr lang="es-AR" sz="2000" b="1" dirty="0"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2000" b="1" dirty="0">
                          <a:latin typeface="+mn-lt"/>
                          <a:ea typeface="Times New Roman"/>
                          <a:cs typeface="Arial" pitchFamily="34" charset="0"/>
                        </a:rPr>
                        <a:t>Unido a </a:t>
                      </a:r>
                      <a:r>
                        <a:rPr lang="es-ES_tradnl" sz="2000" b="1" dirty="0" err="1">
                          <a:latin typeface="+mn-lt"/>
                          <a:ea typeface="Times New Roman"/>
                          <a:cs typeface="Arial" pitchFamily="34" charset="0"/>
                        </a:rPr>
                        <a:t>CoA</a:t>
                      </a:r>
                      <a:endParaRPr lang="es-AR" sz="2000" b="1" dirty="0"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543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2000" b="1" dirty="0">
                          <a:solidFill>
                            <a:srgbClr val="0000CC"/>
                          </a:solidFill>
                          <a:latin typeface="+mn-lt"/>
                          <a:ea typeface="Times New Roman"/>
                          <a:cs typeface="Arial" pitchFamily="34" charset="0"/>
                        </a:rPr>
                        <a:t>Enzimas</a:t>
                      </a:r>
                      <a:endParaRPr lang="es-AR" sz="2000" b="1" dirty="0">
                        <a:solidFill>
                          <a:srgbClr val="0000CC"/>
                        </a:solidFill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2000" b="1">
                          <a:latin typeface="+mn-lt"/>
                          <a:ea typeface="Times New Roman"/>
                          <a:cs typeface="Arial" pitchFamily="34" charset="0"/>
                        </a:rPr>
                        <a:t>Complejo multienzimático Ácido Graso Sintasa</a:t>
                      </a:r>
                      <a:endParaRPr lang="es-AR" sz="2000" b="1"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2000" b="1" dirty="0">
                          <a:latin typeface="+mn-lt"/>
                          <a:ea typeface="Times New Roman"/>
                          <a:cs typeface="Arial" pitchFamily="34" charset="0"/>
                        </a:rPr>
                        <a:t>Probablemente no </a:t>
                      </a:r>
                      <a:r>
                        <a:rPr lang="es-ES_tradnl" sz="2000" b="1" dirty="0" smtClean="0">
                          <a:latin typeface="+mn-lt"/>
                          <a:ea typeface="Times New Roman"/>
                          <a:cs typeface="Arial" pitchFamily="34" charset="0"/>
                        </a:rPr>
                        <a:t>asociadas</a:t>
                      </a:r>
                      <a:endParaRPr lang="es-AR" sz="2000" b="1" dirty="0"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772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2000" b="1" dirty="0" smtClean="0">
                          <a:solidFill>
                            <a:srgbClr val="0000CC"/>
                          </a:solidFill>
                          <a:latin typeface="+mn-lt"/>
                          <a:ea typeface="Times New Roman"/>
                          <a:cs typeface="Arial" pitchFamily="34" charset="0"/>
                        </a:rPr>
                        <a:t>Oxidante</a:t>
                      </a:r>
                      <a:endParaRPr lang="es-AR" sz="2000" b="1" dirty="0">
                        <a:solidFill>
                          <a:srgbClr val="0000CC"/>
                        </a:solidFill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2000" b="1">
                          <a:latin typeface="+mn-lt"/>
                          <a:ea typeface="Times New Roman"/>
                          <a:cs typeface="Arial" pitchFamily="34" charset="0"/>
                        </a:rPr>
                        <a:t>NADPH</a:t>
                      </a:r>
                      <a:endParaRPr lang="es-AR" sz="2000" b="1"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2000" b="1" dirty="0">
                          <a:latin typeface="+mn-lt"/>
                          <a:ea typeface="Times New Roman"/>
                          <a:cs typeface="Arial" pitchFamily="34" charset="0"/>
                        </a:rPr>
                        <a:t>NAD</a:t>
                      </a:r>
                      <a:r>
                        <a:rPr lang="es-ES_tradnl" sz="2000" b="1" baseline="30000" dirty="0">
                          <a:latin typeface="+mn-lt"/>
                          <a:ea typeface="Times New Roman"/>
                          <a:cs typeface="Arial" pitchFamily="34" charset="0"/>
                        </a:rPr>
                        <a:t>+ </a:t>
                      </a:r>
                      <a:r>
                        <a:rPr lang="es-ES_tradnl" sz="2000" b="1" dirty="0">
                          <a:latin typeface="+mn-lt"/>
                          <a:ea typeface="Times New Roman"/>
                          <a:cs typeface="Arial" pitchFamily="34" charset="0"/>
                        </a:rPr>
                        <a:t>y FAD</a:t>
                      </a:r>
                      <a:endParaRPr lang="es-AR" sz="2000" b="1" dirty="0"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4315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2000" b="1" dirty="0">
                          <a:solidFill>
                            <a:srgbClr val="0000CC"/>
                          </a:solidFill>
                          <a:latin typeface="+mn-lt"/>
                          <a:ea typeface="Times New Roman"/>
                          <a:cs typeface="Arial" pitchFamily="34" charset="0"/>
                        </a:rPr>
                        <a:t>Control </a:t>
                      </a:r>
                      <a:r>
                        <a:rPr lang="es-ES_tradnl" sz="2000" b="1" dirty="0" err="1">
                          <a:solidFill>
                            <a:srgbClr val="0000CC"/>
                          </a:solidFill>
                          <a:latin typeface="+mn-lt"/>
                          <a:ea typeface="Times New Roman"/>
                          <a:cs typeface="Arial" pitchFamily="34" charset="0"/>
                        </a:rPr>
                        <a:t>alostérico</a:t>
                      </a:r>
                      <a:endParaRPr lang="es-AR" sz="2000" b="1" dirty="0">
                        <a:solidFill>
                          <a:srgbClr val="0000CC"/>
                        </a:solidFill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2000" b="1" dirty="0">
                          <a:latin typeface="+mn-lt"/>
                          <a:ea typeface="Times New Roman"/>
                          <a:cs typeface="Arial" pitchFamily="34" charset="0"/>
                        </a:rPr>
                        <a:t>El citrato activa la </a:t>
                      </a:r>
                      <a:r>
                        <a:rPr lang="es-ES_tradnl" sz="2000" b="1" dirty="0" err="1">
                          <a:latin typeface="+mn-lt"/>
                          <a:ea typeface="Times New Roman"/>
                          <a:cs typeface="Arial" pitchFamily="34" charset="0"/>
                        </a:rPr>
                        <a:t>acetil-CoA</a:t>
                      </a:r>
                      <a:r>
                        <a:rPr lang="es-ES_tradnl" sz="2000" b="1" dirty="0">
                          <a:latin typeface="+mn-lt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s-ES_tradnl" sz="2000" b="1" dirty="0" err="1">
                          <a:latin typeface="+mn-lt"/>
                          <a:ea typeface="Times New Roman"/>
                          <a:cs typeface="Arial" pitchFamily="34" charset="0"/>
                        </a:rPr>
                        <a:t>carboxilasa</a:t>
                      </a:r>
                      <a:r>
                        <a:rPr lang="es-ES_tradnl" sz="2000" b="1" dirty="0">
                          <a:latin typeface="+mn-lt"/>
                          <a:ea typeface="Times New Roman"/>
                          <a:cs typeface="Arial" pitchFamily="34" charset="0"/>
                        </a:rPr>
                        <a:t>, el </a:t>
                      </a:r>
                      <a:r>
                        <a:rPr lang="es-ES_tradnl" sz="2000" b="1" dirty="0" err="1">
                          <a:latin typeface="+mn-lt"/>
                          <a:ea typeface="Times New Roman"/>
                          <a:cs typeface="Arial" pitchFamily="34" charset="0"/>
                        </a:rPr>
                        <a:t>palmitoil-CoA</a:t>
                      </a:r>
                      <a:r>
                        <a:rPr lang="es-ES_tradnl" sz="2000" b="1" dirty="0">
                          <a:latin typeface="+mn-lt"/>
                          <a:ea typeface="Times New Roman"/>
                          <a:cs typeface="Arial" pitchFamily="34" charset="0"/>
                        </a:rPr>
                        <a:t> la inhibe.</a:t>
                      </a:r>
                      <a:endParaRPr lang="es-AR" sz="2000" b="1" dirty="0"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2000" b="1" dirty="0">
                          <a:latin typeface="+mn-lt"/>
                          <a:ea typeface="Times New Roman"/>
                          <a:cs typeface="Arial" pitchFamily="34" charset="0"/>
                        </a:rPr>
                        <a:t>Malonil-CoA inhibe la </a:t>
                      </a:r>
                      <a:r>
                        <a:rPr lang="es-ES_tradnl" sz="2000" b="1" i="1" dirty="0" err="1">
                          <a:latin typeface="+mn-lt"/>
                          <a:ea typeface="Times New Roman"/>
                          <a:cs typeface="Arial" pitchFamily="34" charset="0"/>
                        </a:rPr>
                        <a:t>carnitina-acil-transferasa</a:t>
                      </a:r>
                      <a:r>
                        <a:rPr lang="es-ES_tradnl" sz="2000" b="1" i="1" dirty="0">
                          <a:latin typeface="+mn-lt"/>
                          <a:ea typeface="Times New Roman"/>
                          <a:cs typeface="Arial" pitchFamily="34" charset="0"/>
                        </a:rPr>
                        <a:t> I</a:t>
                      </a:r>
                      <a:endParaRPr lang="es-AR" sz="2000" b="1" i="1" dirty="0"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9087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2000" b="1" dirty="0">
                          <a:solidFill>
                            <a:srgbClr val="0000CC"/>
                          </a:solidFill>
                          <a:latin typeface="+mn-lt"/>
                          <a:ea typeface="Times New Roman"/>
                          <a:cs typeface="Arial" pitchFamily="34" charset="0"/>
                        </a:rPr>
                        <a:t>Control hormonal</a:t>
                      </a:r>
                      <a:endParaRPr lang="es-AR" sz="2000" b="1" dirty="0">
                        <a:solidFill>
                          <a:srgbClr val="0000CC"/>
                        </a:solidFill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2000" b="1" dirty="0">
                          <a:latin typeface="+mn-lt"/>
                          <a:ea typeface="Times New Roman"/>
                          <a:cs typeface="Arial" pitchFamily="34" charset="0"/>
                        </a:rPr>
                        <a:t>La insulina activa la </a:t>
                      </a:r>
                      <a:r>
                        <a:rPr lang="es-ES_tradnl" sz="2000" b="1" dirty="0" err="1">
                          <a:latin typeface="+mn-lt"/>
                          <a:ea typeface="Times New Roman"/>
                          <a:cs typeface="Arial" pitchFamily="34" charset="0"/>
                        </a:rPr>
                        <a:t>acetil-CoA</a:t>
                      </a:r>
                      <a:r>
                        <a:rPr lang="es-ES_tradnl" sz="2000" b="1" dirty="0">
                          <a:latin typeface="+mn-lt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s-ES_tradnl" sz="2000" b="1" dirty="0" err="1">
                          <a:latin typeface="+mn-lt"/>
                          <a:ea typeface="Times New Roman"/>
                          <a:cs typeface="Arial" pitchFamily="34" charset="0"/>
                        </a:rPr>
                        <a:t>carboxilasa</a:t>
                      </a:r>
                      <a:r>
                        <a:rPr lang="es-ES_tradnl" sz="2000" b="1" dirty="0">
                          <a:latin typeface="+mn-lt"/>
                          <a:ea typeface="Times New Roman"/>
                          <a:cs typeface="Arial" pitchFamily="34" charset="0"/>
                        </a:rPr>
                        <a:t>, la adrenalina y el </a:t>
                      </a:r>
                      <a:r>
                        <a:rPr lang="es-ES_tradnl" sz="2000" b="1" dirty="0" err="1">
                          <a:latin typeface="+mn-lt"/>
                          <a:ea typeface="Times New Roman"/>
                          <a:cs typeface="Arial" pitchFamily="34" charset="0"/>
                        </a:rPr>
                        <a:t>glucagón</a:t>
                      </a:r>
                      <a:r>
                        <a:rPr lang="es-ES_tradnl" sz="2000" b="1" dirty="0">
                          <a:latin typeface="+mn-lt"/>
                          <a:ea typeface="Times New Roman"/>
                          <a:cs typeface="Arial" pitchFamily="34" charset="0"/>
                        </a:rPr>
                        <a:t> la inhiben.</a:t>
                      </a:r>
                      <a:endParaRPr lang="es-AR" sz="2000" b="1" dirty="0"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2000" b="1" dirty="0">
                          <a:latin typeface="+mn-lt"/>
                          <a:ea typeface="Times New Roman"/>
                          <a:cs typeface="Arial" pitchFamily="34" charset="0"/>
                        </a:rPr>
                        <a:t>La adrenalina y el </a:t>
                      </a:r>
                      <a:r>
                        <a:rPr lang="es-ES_tradnl" sz="2000" b="1" dirty="0" err="1">
                          <a:latin typeface="+mn-lt"/>
                          <a:ea typeface="Times New Roman"/>
                          <a:cs typeface="Arial" pitchFamily="34" charset="0"/>
                        </a:rPr>
                        <a:t>glucagón</a:t>
                      </a:r>
                      <a:r>
                        <a:rPr lang="es-ES_tradnl" sz="2000" b="1" dirty="0">
                          <a:latin typeface="+mn-lt"/>
                          <a:ea typeface="Times New Roman"/>
                          <a:cs typeface="Arial" pitchFamily="34" charset="0"/>
                        </a:rPr>
                        <a:t> activan la lipasa, la insulina la inhibe</a:t>
                      </a:r>
                      <a:endParaRPr lang="es-AR" sz="2000" b="1" dirty="0"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772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2000" b="1" dirty="0">
                          <a:solidFill>
                            <a:srgbClr val="0000CC"/>
                          </a:solidFill>
                          <a:latin typeface="+mn-lt"/>
                          <a:ea typeface="Times New Roman"/>
                          <a:cs typeface="Arial" pitchFamily="34" charset="0"/>
                        </a:rPr>
                        <a:t>Producto</a:t>
                      </a:r>
                      <a:endParaRPr lang="es-AR" sz="2000" b="1" dirty="0">
                        <a:solidFill>
                          <a:srgbClr val="0000CC"/>
                        </a:solidFill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2000" b="1">
                          <a:latin typeface="+mn-lt"/>
                          <a:ea typeface="Times New Roman"/>
                          <a:cs typeface="Arial" pitchFamily="34" charset="0"/>
                        </a:rPr>
                        <a:t>Palmitato.</a:t>
                      </a:r>
                      <a:endParaRPr lang="es-AR" sz="2000" b="1"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2000" b="1" dirty="0" err="1">
                          <a:latin typeface="+mn-lt"/>
                          <a:ea typeface="Times New Roman"/>
                          <a:cs typeface="Arial" pitchFamily="34" charset="0"/>
                        </a:rPr>
                        <a:t>Acetil</a:t>
                      </a:r>
                      <a:r>
                        <a:rPr lang="es-ES_tradnl" sz="2000" b="1" dirty="0">
                          <a:latin typeface="+mn-lt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s-ES_tradnl" sz="2000" b="1" dirty="0" err="1">
                          <a:latin typeface="+mn-lt"/>
                          <a:ea typeface="Times New Roman"/>
                          <a:cs typeface="Arial" pitchFamily="34" charset="0"/>
                        </a:rPr>
                        <a:t>CoA</a:t>
                      </a:r>
                      <a:endParaRPr lang="es-AR" sz="2000" b="1" dirty="0"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196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AR" altLang="es-AR" sz="1800"/>
          </a:p>
        </p:txBody>
      </p:sp>
      <p:sp>
        <p:nvSpPr>
          <p:cNvPr id="6197" name="3 CuadroTexto"/>
          <p:cNvSpPr txBox="1">
            <a:spLocks noChangeArrowheads="1"/>
          </p:cNvSpPr>
          <p:nvPr/>
        </p:nvSpPr>
        <p:spPr bwMode="auto">
          <a:xfrm>
            <a:off x="3214688" y="214313"/>
            <a:ext cx="2786062" cy="64627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1800">
              <a:latin typeface="Arial" charset="0"/>
            </a:endParaRPr>
          </a:p>
        </p:txBody>
      </p:sp>
      <p:sp>
        <p:nvSpPr>
          <p:cNvPr id="5" name="4 Flecha derecha"/>
          <p:cNvSpPr/>
          <p:nvPr/>
        </p:nvSpPr>
        <p:spPr>
          <a:xfrm>
            <a:off x="3429000" y="785813"/>
            <a:ext cx="2500313" cy="214312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6" name="5 Flecha derecha"/>
          <p:cNvSpPr/>
          <p:nvPr/>
        </p:nvSpPr>
        <p:spPr>
          <a:xfrm>
            <a:off x="3429000" y="1428750"/>
            <a:ext cx="2500313" cy="214313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7" name="6 Flecha derecha"/>
          <p:cNvSpPr/>
          <p:nvPr/>
        </p:nvSpPr>
        <p:spPr>
          <a:xfrm>
            <a:off x="3429000" y="1785938"/>
            <a:ext cx="2500313" cy="214312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8" name="7 Flecha derecha"/>
          <p:cNvSpPr/>
          <p:nvPr/>
        </p:nvSpPr>
        <p:spPr>
          <a:xfrm>
            <a:off x="3429000" y="2143125"/>
            <a:ext cx="2500313" cy="214313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9" name="8 Flecha derecha"/>
          <p:cNvSpPr/>
          <p:nvPr/>
        </p:nvSpPr>
        <p:spPr>
          <a:xfrm>
            <a:off x="3429000" y="2571750"/>
            <a:ext cx="2500313" cy="214313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0" name="9 Flecha derecha"/>
          <p:cNvSpPr/>
          <p:nvPr/>
        </p:nvSpPr>
        <p:spPr>
          <a:xfrm>
            <a:off x="3429000" y="3143250"/>
            <a:ext cx="2500313" cy="214313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1" name="10 Flecha derecha"/>
          <p:cNvSpPr/>
          <p:nvPr/>
        </p:nvSpPr>
        <p:spPr>
          <a:xfrm>
            <a:off x="3429000" y="3643313"/>
            <a:ext cx="2500313" cy="214312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2" name="11 Flecha derecha"/>
          <p:cNvSpPr/>
          <p:nvPr/>
        </p:nvSpPr>
        <p:spPr>
          <a:xfrm>
            <a:off x="3429000" y="4286250"/>
            <a:ext cx="2500313" cy="214313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3" name="12 Flecha derecha"/>
          <p:cNvSpPr/>
          <p:nvPr/>
        </p:nvSpPr>
        <p:spPr>
          <a:xfrm>
            <a:off x="3429000" y="5357813"/>
            <a:ext cx="2500313" cy="214312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4" name="13 Flecha derecha"/>
          <p:cNvSpPr/>
          <p:nvPr/>
        </p:nvSpPr>
        <p:spPr>
          <a:xfrm>
            <a:off x="3357563" y="6072188"/>
            <a:ext cx="2500312" cy="214312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8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419872" y="2440052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800" b="1" dirty="0" smtClean="0">
                <a:solidFill>
                  <a:srgbClr val="FF0000"/>
                </a:solidFill>
              </a:rPr>
              <a:t>Acetil </a:t>
            </a:r>
            <a:r>
              <a:rPr lang="es-AR" sz="2800" b="1" dirty="0" err="1" smtClean="0">
                <a:solidFill>
                  <a:srgbClr val="FF0000"/>
                </a:solidFill>
              </a:rPr>
              <a:t>CoA</a:t>
            </a:r>
            <a:endParaRPr lang="es-AR" sz="2800" b="1" dirty="0">
              <a:solidFill>
                <a:srgbClr val="FF0000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763688" y="1124744"/>
            <a:ext cx="1296144" cy="369332"/>
          </a:xfrm>
          <a:prstGeom prst="rect">
            <a:avLst/>
          </a:prstGeom>
          <a:noFill/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AR" dirty="0" smtClean="0"/>
              <a:t>glucosa</a:t>
            </a:r>
            <a:endParaRPr lang="es-AR" dirty="0"/>
          </a:p>
        </p:txBody>
      </p:sp>
      <p:sp>
        <p:nvSpPr>
          <p:cNvPr id="6" name="5 CuadroTexto"/>
          <p:cNvSpPr txBox="1"/>
          <p:nvPr/>
        </p:nvSpPr>
        <p:spPr>
          <a:xfrm>
            <a:off x="3419872" y="620688"/>
            <a:ext cx="1728192" cy="369332"/>
          </a:xfrm>
          <a:prstGeom prst="rect">
            <a:avLst/>
          </a:prstGeom>
          <a:noFill/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AR" dirty="0" smtClean="0"/>
              <a:t>aminoácidos</a:t>
            </a:r>
            <a:endParaRPr lang="es-AR" dirty="0"/>
          </a:p>
        </p:txBody>
      </p:sp>
      <p:sp>
        <p:nvSpPr>
          <p:cNvPr id="7" name="6 CuadroTexto"/>
          <p:cNvSpPr txBox="1"/>
          <p:nvPr/>
        </p:nvSpPr>
        <p:spPr>
          <a:xfrm>
            <a:off x="5724128" y="1124744"/>
            <a:ext cx="1224136" cy="646331"/>
          </a:xfrm>
          <a:prstGeom prst="rect">
            <a:avLst/>
          </a:prstGeom>
          <a:noFill/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s-AR" dirty="0" smtClean="0"/>
              <a:t>Ácidos Grasos</a:t>
            </a:r>
            <a:endParaRPr lang="es-AR" dirty="0"/>
          </a:p>
        </p:txBody>
      </p:sp>
      <p:cxnSp>
        <p:nvCxnSpPr>
          <p:cNvPr id="9" name="8 Conector recto de flecha"/>
          <p:cNvCxnSpPr/>
          <p:nvPr/>
        </p:nvCxnSpPr>
        <p:spPr>
          <a:xfrm>
            <a:off x="2555776" y="1628800"/>
            <a:ext cx="864096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>
            <a:off x="4283968" y="1124744"/>
            <a:ext cx="0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 flipH="1">
            <a:off x="5292080" y="1771075"/>
            <a:ext cx="720080" cy="5778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CuadroTexto"/>
          <p:cNvSpPr txBox="1"/>
          <p:nvPr/>
        </p:nvSpPr>
        <p:spPr>
          <a:xfrm>
            <a:off x="3707904" y="450912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Ciclo de Krebs</a:t>
            </a:r>
            <a:endParaRPr lang="es-AR" dirty="0"/>
          </a:p>
        </p:txBody>
      </p:sp>
      <p:sp>
        <p:nvSpPr>
          <p:cNvPr id="15" name="14 Elipse"/>
          <p:cNvSpPr/>
          <p:nvPr/>
        </p:nvSpPr>
        <p:spPr>
          <a:xfrm>
            <a:off x="3059832" y="3429000"/>
            <a:ext cx="2664296" cy="252028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cxnSp>
        <p:nvCxnSpPr>
          <p:cNvPr id="17" name="16 Conector recto de flecha"/>
          <p:cNvCxnSpPr>
            <a:stCxn id="15" idx="4"/>
            <a:endCxn id="20" idx="1"/>
          </p:cNvCxnSpPr>
          <p:nvPr/>
        </p:nvCxnSpPr>
        <p:spPr>
          <a:xfrm>
            <a:off x="4391980" y="5949280"/>
            <a:ext cx="468052" cy="5173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19 CuadroTexto"/>
          <p:cNvSpPr txBox="1"/>
          <p:nvPr/>
        </p:nvSpPr>
        <p:spPr>
          <a:xfrm>
            <a:off x="4860032" y="6143492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CO</a:t>
            </a:r>
            <a:r>
              <a:rPr lang="es-AR" sz="1400" dirty="0" smtClean="0"/>
              <a:t>2</a:t>
            </a:r>
            <a:r>
              <a:rPr lang="es-AR" dirty="0" smtClean="0"/>
              <a:t> + H</a:t>
            </a:r>
            <a:r>
              <a:rPr lang="es-AR" sz="1200" dirty="0" smtClean="0"/>
              <a:t>2</a:t>
            </a:r>
            <a:r>
              <a:rPr lang="es-AR" dirty="0" smtClean="0"/>
              <a:t>O</a:t>
            </a:r>
          </a:p>
          <a:p>
            <a:r>
              <a:rPr lang="es-AR" dirty="0" smtClean="0"/>
              <a:t>ATP</a:t>
            </a:r>
            <a:endParaRPr lang="es-AR" dirty="0"/>
          </a:p>
        </p:txBody>
      </p:sp>
      <p:sp>
        <p:nvSpPr>
          <p:cNvPr id="23" name="22 CuadroTexto"/>
          <p:cNvSpPr txBox="1"/>
          <p:nvPr/>
        </p:nvSpPr>
        <p:spPr>
          <a:xfrm>
            <a:off x="2843808" y="3645024"/>
            <a:ext cx="1224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 err="1" smtClean="0"/>
              <a:t>oxalacetato</a:t>
            </a:r>
            <a:endParaRPr lang="es-AR" sz="1600" dirty="0"/>
          </a:p>
        </p:txBody>
      </p:sp>
      <p:sp>
        <p:nvSpPr>
          <p:cNvPr id="25" name="24 CuadroTexto"/>
          <p:cNvSpPr txBox="1"/>
          <p:nvPr/>
        </p:nvSpPr>
        <p:spPr>
          <a:xfrm>
            <a:off x="5148064" y="3814301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 smtClean="0"/>
              <a:t>citrato</a:t>
            </a:r>
            <a:endParaRPr lang="es-AR" sz="1600" dirty="0"/>
          </a:p>
        </p:txBody>
      </p:sp>
      <p:cxnSp>
        <p:nvCxnSpPr>
          <p:cNvPr id="31" name="30 Conector recto de flecha"/>
          <p:cNvCxnSpPr/>
          <p:nvPr/>
        </p:nvCxnSpPr>
        <p:spPr>
          <a:xfrm>
            <a:off x="4391980" y="2963272"/>
            <a:ext cx="216024" cy="4657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Conector recto de flecha"/>
          <p:cNvCxnSpPr/>
          <p:nvPr/>
        </p:nvCxnSpPr>
        <p:spPr>
          <a:xfrm flipV="1">
            <a:off x="7326363" y="1203139"/>
            <a:ext cx="0" cy="46166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 de flecha"/>
          <p:cNvCxnSpPr/>
          <p:nvPr/>
        </p:nvCxnSpPr>
        <p:spPr>
          <a:xfrm>
            <a:off x="5904148" y="2701662"/>
            <a:ext cx="1188132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35 CuadroTexto"/>
          <p:cNvSpPr txBox="1"/>
          <p:nvPr/>
        </p:nvSpPr>
        <p:spPr>
          <a:xfrm>
            <a:off x="7308304" y="2440052"/>
            <a:ext cx="1224136" cy="64633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AR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Cuerpos cetónicos</a:t>
            </a:r>
            <a:endParaRPr lang="es-AR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cxnSp>
        <p:nvCxnSpPr>
          <p:cNvPr id="37" name="36 Conector recto de flecha"/>
          <p:cNvCxnSpPr/>
          <p:nvPr/>
        </p:nvCxnSpPr>
        <p:spPr>
          <a:xfrm flipV="1">
            <a:off x="3429157" y="2382579"/>
            <a:ext cx="0" cy="46166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39 Conector recto de flecha"/>
          <p:cNvCxnSpPr/>
          <p:nvPr/>
        </p:nvCxnSpPr>
        <p:spPr>
          <a:xfrm>
            <a:off x="2771800" y="3629065"/>
            <a:ext cx="0" cy="37047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40 Conector recto de flecha"/>
          <p:cNvCxnSpPr/>
          <p:nvPr/>
        </p:nvCxnSpPr>
        <p:spPr>
          <a:xfrm>
            <a:off x="1619672" y="1124744"/>
            <a:ext cx="0" cy="37047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41 Conector recto de flecha"/>
          <p:cNvCxnSpPr/>
          <p:nvPr/>
        </p:nvCxnSpPr>
        <p:spPr>
          <a:xfrm flipV="1">
            <a:off x="7478763" y="1196752"/>
            <a:ext cx="0" cy="46166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3343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868362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/>
          <a:lstStyle/>
          <a:p>
            <a:pPr algn="ctr">
              <a:defRPr/>
            </a:pPr>
            <a:r>
              <a:rPr lang="es-ES_tradnl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CUERPOS CETONICOS</a:t>
            </a:r>
          </a:p>
        </p:txBody>
      </p:sp>
      <p:pic>
        <p:nvPicPr>
          <p:cNvPr id="717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313" y="2825750"/>
            <a:ext cx="7000875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3 CuadroTexto"/>
          <p:cNvSpPr txBox="1">
            <a:spLocks noChangeArrowheads="1"/>
          </p:cNvSpPr>
          <p:nvPr/>
        </p:nvSpPr>
        <p:spPr bwMode="auto">
          <a:xfrm>
            <a:off x="2428875" y="4143375"/>
            <a:ext cx="1701800" cy="461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2400" b="1">
                <a:solidFill>
                  <a:srgbClr val="C00000"/>
                </a:solidFill>
                <a:latin typeface="Arial" charset="0"/>
              </a:rPr>
              <a:t>ACETONA</a:t>
            </a:r>
            <a:endParaRPr lang="es-AR" altLang="es-AR" sz="2400" b="1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7173" name="4 CuadroTexto"/>
          <p:cNvSpPr txBox="1">
            <a:spLocks noChangeArrowheads="1"/>
          </p:cNvSpPr>
          <p:nvPr/>
        </p:nvSpPr>
        <p:spPr bwMode="auto">
          <a:xfrm>
            <a:off x="4879975" y="4143375"/>
            <a:ext cx="2692400" cy="461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2400" b="1">
                <a:solidFill>
                  <a:srgbClr val="C00000"/>
                </a:solidFill>
                <a:latin typeface="Arial" charset="0"/>
              </a:rPr>
              <a:t>ACETOACETATO</a:t>
            </a:r>
            <a:endParaRPr lang="es-AR" altLang="es-AR" sz="2400" b="1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7174" name="5 CuadroTexto"/>
          <p:cNvSpPr txBox="1">
            <a:spLocks noChangeArrowheads="1"/>
          </p:cNvSpPr>
          <p:nvPr/>
        </p:nvSpPr>
        <p:spPr bwMode="auto">
          <a:xfrm>
            <a:off x="3286125" y="6215063"/>
            <a:ext cx="3629025" cy="461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2400" b="1">
                <a:solidFill>
                  <a:srgbClr val="C00000"/>
                </a:solidFill>
                <a:latin typeface="Arial" charset="0"/>
              </a:rPr>
              <a:t>D-3-HIDROXIBUTIRATO</a:t>
            </a:r>
            <a:endParaRPr lang="es-AR" altLang="es-AR" sz="2400" b="1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7175" name="6 CuadroTexto"/>
          <p:cNvSpPr txBox="1">
            <a:spLocks noChangeArrowheads="1"/>
          </p:cNvSpPr>
          <p:nvPr/>
        </p:nvSpPr>
        <p:spPr bwMode="auto">
          <a:xfrm>
            <a:off x="4143375" y="5500688"/>
            <a:ext cx="311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800" b="1">
                <a:solidFill>
                  <a:srgbClr val="C00000"/>
                </a:solidFill>
                <a:latin typeface="Symbol" pitchFamily="18" charset="2"/>
              </a:rPr>
              <a:t>b</a:t>
            </a:r>
            <a:endParaRPr lang="es-AR" altLang="es-AR" sz="1800" b="1">
              <a:solidFill>
                <a:srgbClr val="C00000"/>
              </a:solidFill>
              <a:latin typeface="Symbol" pitchFamily="18" charset="2"/>
            </a:endParaRPr>
          </a:p>
        </p:txBody>
      </p:sp>
      <p:sp>
        <p:nvSpPr>
          <p:cNvPr id="7176" name="7 CuadroTexto"/>
          <p:cNvSpPr txBox="1">
            <a:spLocks noChangeArrowheads="1"/>
          </p:cNvSpPr>
          <p:nvPr/>
        </p:nvSpPr>
        <p:spPr bwMode="auto">
          <a:xfrm>
            <a:off x="4786313" y="5487988"/>
            <a:ext cx="330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800" b="1">
                <a:solidFill>
                  <a:srgbClr val="C00000"/>
                </a:solidFill>
                <a:latin typeface="Symbol" pitchFamily="18" charset="2"/>
              </a:rPr>
              <a:t>a</a:t>
            </a:r>
            <a:endParaRPr lang="es-AR" altLang="es-AR" sz="1800" b="1">
              <a:solidFill>
                <a:srgbClr val="C00000"/>
              </a:solidFill>
              <a:latin typeface="Symbol" pitchFamily="18" charset="2"/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42938" y="1143000"/>
            <a:ext cx="8072437" cy="157003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es-ES_tradnl" sz="2400" b="1" dirty="0">
                <a:solidFill>
                  <a:srgbClr val="C00000"/>
                </a:solidFill>
                <a:latin typeface="Comic Sans MS" pitchFamily="66" charset="0"/>
              </a:rPr>
              <a:t>¿Dónde se sintetizan? </a:t>
            </a:r>
            <a:r>
              <a:rPr lang="es-ES_tradnl" sz="2400" b="1" dirty="0"/>
              <a:t>En mitocondrias de hígado 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es-ES_tradnl" sz="2400" b="1" dirty="0">
                <a:solidFill>
                  <a:srgbClr val="C00000"/>
                </a:solidFill>
                <a:latin typeface="Comic Sans MS" pitchFamily="66" charset="0"/>
              </a:rPr>
              <a:t>¿A partir de qué precursor? </a:t>
            </a:r>
            <a:r>
              <a:rPr lang="es-ES_tradnl" sz="2400" b="1" dirty="0"/>
              <a:t>A partir de Acetil-CoA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es-ES_tradnl" sz="2400" b="1" dirty="0">
                <a:solidFill>
                  <a:srgbClr val="C00000"/>
                </a:solidFill>
                <a:latin typeface="Comic Sans MS" pitchFamily="66" charset="0"/>
              </a:rPr>
              <a:t>¿Qué tipo de moléculas son?</a:t>
            </a:r>
          </a:p>
        </p:txBody>
      </p:sp>
      <p:sp>
        <p:nvSpPr>
          <p:cNvPr id="11" name="10 CuadroTexto"/>
          <p:cNvSpPr txBox="1">
            <a:spLocks noChangeArrowheads="1"/>
          </p:cNvSpPr>
          <p:nvPr/>
        </p:nvSpPr>
        <p:spPr bwMode="auto">
          <a:xfrm>
            <a:off x="785813" y="2928938"/>
            <a:ext cx="7686675" cy="36925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800">
                <a:latin typeface="Arial" charset="0"/>
              </a:rPr>
              <a:t>                                                                                                                 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AR" altLang="es-AR" sz="18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ethel\Documents\figuras feduchi\Cap. 14 Metabolismo de los lípidos\cap14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8" y="-36513"/>
            <a:ext cx="5016500" cy="689451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xtLst/>
        </p:spPr>
      </p:pic>
      <p:sp>
        <p:nvSpPr>
          <p:cNvPr id="8195" name="2 CuadroTexto"/>
          <p:cNvSpPr txBox="1">
            <a:spLocks noChangeArrowheads="1"/>
          </p:cNvSpPr>
          <p:nvPr/>
        </p:nvSpPr>
        <p:spPr bwMode="auto">
          <a:xfrm>
            <a:off x="5857875" y="1571625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AR" altLang="es-AR" sz="1800">
              <a:latin typeface="Arial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4929188" y="285750"/>
            <a:ext cx="4214812" cy="584200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3200" b="1" dirty="0">
                <a:solidFill>
                  <a:srgbClr val="C00000"/>
                </a:solidFill>
                <a:latin typeface="+mn-lt"/>
              </a:rPr>
              <a:t>CETOGÉNESIS</a:t>
            </a:r>
            <a:endParaRPr lang="es-ES" sz="32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786313" y="1000125"/>
            <a:ext cx="4357687" cy="560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2000" b="1" dirty="0">
                <a:solidFill>
                  <a:srgbClr val="C00000"/>
                </a:solidFill>
                <a:latin typeface="Comic Sans MS" pitchFamily="66" charset="0"/>
              </a:rPr>
              <a:t>¿Qué es la </a:t>
            </a:r>
            <a:r>
              <a:rPr lang="es-ES_tradnl" sz="20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Cetogénesis</a:t>
            </a:r>
            <a:r>
              <a:rPr lang="es-ES_tradnl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? </a:t>
            </a:r>
          </a:p>
          <a:p>
            <a:pPr algn="ctr">
              <a:defRPr/>
            </a:pPr>
            <a:endParaRPr lang="es-ES_tradnl" sz="2000" b="1" dirty="0">
              <a:solidFill>
                <a:srgbClr val="C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s-ES_tradnl" sz="2000" b="1" dirty="0"/>
              <a:t>Es el proceso de síntesis de los </a:t>
            </a:r>
            <a:r>
              <a:rPr lang="es-ES_tradnl" sz="2000" b="1" dirty="0">
                <a:solidFill>
                  <a:srgbClr val="C00000"/>
                </a:solidFill>
              </a:rPr>
              <a:t>Cuerpos Cetónicos</a:t>
            </a:r>
          </a:p>
          <a:p>
            <a:pPr>
              <a:buFont typeface="Wingdings" pitchFamily="2" charset="2"/>
              <a:buChar char="Ø"/>
              <a:defRPr/>
            </a:pPr>
            <a:endParaRPr lang="es-ES_tradnl" sz="2000" b="1" dirty="0"/>
          </a:p>
          <a:p>
            <a:pPr>
              <a:buFont typeface="Wingdings" pitchFamily="2" charset="2"/>
              <a:buChar char="Ø"/>
              <a:defRPr/>
            </a:pPr>
            <a:r>
              <a:rPr lang="es-AR" sz="2000" b="1" dirty="0"/>
              <a:t>Es una vía alternativa catabólica para degradar los </a:t>
            </a:r>
            <a:r>
              <a:rPr lang="es-AR" sz="2000" b="1" i="1" dirty="0">
                <a:solidFill>
                  <a:schemeClr val="accent6">
                    <a:lumMod val="75000"/>
                  </a:schemeClr>
                </a:solidFill>
              </a:rPr>
              <a:t>restos acetilos (</a:t>
            </a:r>
            <a:r>
              <a:rPr lang="es-AR" sz="2000" b="1" i="1" dirty="0" err="1">
                <a:solidFill>
                  <a:schemeClr val="accent6">
                    <a:lumMod val="75000"/>
                  </a:schemeClr>
                </a:solidFill>
              </a:rPr>
              <a:t>Acetil-CoA</a:t>
            </a:r>
            <a:r>
              <a:rPr lang="es-AR" sz="2000" b="1" i="1" dirty="0">
                <a:solidFill>
                  <a:schemeClr val="accent6">
                    <a:lumMod val="75000"/>
                  </a:schemeClr>
                </a:solidFill>
              </a:rPr>
              <a:t>)</a:t>
            </a:r>
            <a:r>
              <a:rPr lang="es-AR" sz="2000" b="1" i="1" dirty="0"/>
              <a:t> </a:t>
            </a:r>
            <a:r>
              <a:rPr lang="es-AR" sz="2000" b="1" dirty="0"/>
              <a:t>provenientes de la degradación de los ácidos grasos</a:t>
            </a:r>
            <a:endParaRPr lang="es-ES_tradnl" sz="2000" b="1" dirty="0"/>
          </a:p>
          <a:p>
            <a:pPr algn="ctr">
              <a:defRPr/>
            </a:pPr>
            <a:endParaRPr lang="es-ES_tradnl" sz="2000" b="1" dirty="0"/>
          </a:p>
          <a:p>
            <a:pPr algn="ctr">
              <a:defRPr/>
            </a:pPr>
            <a:endParaRPr lang="es-ES_tradnl" sz="2000" b="1" dirty="0"/>
          </a:p>
          <a:p>
            <a:pPr algn="ctr">
              <a:defRPr/>
            </a:pPr>
            <a:endParaRPr lang="es-ES_tradnl" sz="2000" b="1" dirty="0"/>
          </a:p>
          <a:p>
            <a:pPr algn="ctr">
              <a:defRPr/>
            </a:pPr>
            <a:endParaRPr lang="es-ES_tradnl" sz="2000" b="1" dirty="0"/>
          </a:p>
          <a:p>
            <a:pPr algn="ctr">
              <a:defRPr/>
            </a:pPr>
            <a:endParaRPr lang="es-ES_tradnl" sz="2000" b="1" dirty="0"/>
          </a:p>
          <a:p>
            <a:pPr algn="ctr">
              <a:defRPr/>
            </a:pPr>
            <a:endParaRPr lang="es-ES_tradnl" sz="2000" b="1" dirty="0"/>
          </a:p>
          <a:p>
            <a:pPr algn="ctr">
              <a:defRPr/>
            </a:pPr>
            <a:r>
              <a:rPr lang="es-ES_tradnl" sz="2000" b="1" dirty="0"/>
              <a:t>(Mitocondrias) </a:t>
            </a:r>
          </a:p>
          <a:p>
            <a:pPr algn="ctr">
              <a:defRPr/>
            </a:pPr>
            <a:r>
              <a:rPr lang="es-ES_tradnl" sz="2000" b="1" dirty="0"/>
              <a:t>(Hígado)</a:t>
            </a:r>
          </a:p>
          <a:p>
            <a:pPr algn="ctr">
              <a:defRPr/>
            </a:pPr>
            <a:endParaRPr lang="es-AR" dirty="0"/>
          </a:p>
        </p:txBody>
      </p:sp>
      <p:sp>
        <p:nvSpPr>
          <p:cNvPr id="7" name="6 Rectángulo redondeado"/>
          <p:cNvSpPr/>
          <p:nvPr/>
        </p:nvSpPr>
        <p:spPr>
          <a:xfrm>
            <a:off x="1714500" y="4357688"/>
            <a:ext cx="1928813" cy="857250"/>
          </a:xfrm>
          <a:prstGeom prst="roundRect">
            <a:avLst>
              <a:gd name="adj" fmla="val 0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8" name="7 Rectángulo redondeado"/>
          <p:cNvSpPr/>
          <p:nvPr/>
        </p:nvSpPr>
        <p:spPr>
          <a:xfrm>
            <a:off x="357188" y="5929313"/>
            <a:ext cx="1785937" cy="928687"/>
          </a:xfrm>
          <a:prstGeom prst="roundRect">
            <a:avLst>
              <a:gd name="adj" fmla="val 0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9" name="8 Rectángulo redondeado"/>
          <p:cNvSpPr/>
          <p:nvPr/>
        </p:nvSpPr>
        <p:spPr>
          <a:xfrm>
            <a:off x="2714625" y="5929313"/>
            <a:ext cx="2214563" cy="928687"/>
          </a:xfrm>
          <a:prstGeom prst="roundRect">
            <a:avLst>
              <a:gd name="adj" fmla="val 0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0" name="9 Rectángulo redondeado"/>
          <p:cNvSpPr/>
          <p:nvPr/>
        </p:nvSpPr>
        <p:spPr>
          <a:xfrm>
            <a:off x="1214438" y="71438"/>
            <a:ext cx="1357312" cy="571500"/>
          </a:xfrm>
          <a:prstGeom prst="round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1" name="10 Rectángulo redondeado"/>
          <p:cNvSpPr/>
          <p:nvPr/>
        </p:nvSpPr>
        <p:spPr>
          <a:xfrm>
            <a:off x="1785938" y="1857375"/>
            <a:ext cx="1785937" cy="357188"/>
          </a:xfrm>
          <a:prstGeom prst="roundRect">
            <a:avLst/>
          </a:prstGeom>
          <a:noFill/>
          <a:ln w="3810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3" name="12 Rectángulo redondeado"/>
          <p:cNvSpPr/>
          <p:nvPr/>
        </p:nvSpPr>
        <p:spPr>
          <a:xfrm>
            <a:off x="1143000" y="3429000"/>
            <a:ext cx="3071813" cy="428625"/>
          </a:xfrm>
          <a:prstGeom prst="roundRect">
            <a:avLst/>
          </a:prstGeom>
          <a:noFill/>
          <a:ln w="3810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4" name="13 Rectángulo redondeado"/>
          <p:cNvSpPr/>
          <p:nvPr/>
        </p:nvSpPr>
        <p:spPr>
          <a:xfrm>
            <a:off x="2857500" y="71438"/>
            <a:ext cx="1357313" cy="571500"/>
          </a:xfrm>
          <a:prstGeom prst="round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5" name="14 Rectángulo redondeado"/>
          <p:cNvSpPr/>
          <p:nvPr/>
        </p:nvSpPr>
        <p:spPr>
          <a:xfrm>
            <a:off x="2857500" y="2214563"/>
            <a:ext cx="785813" cy="285750"/>
          </a:xfrm>
          <a:prstGeom prst="round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6" name="15 Rectángulo redondeado"/>
          <p:cNvSpPr/>
          <p:nvPr/>
        </p:nvSpPr>
        <p:spPr>
          <a:xfrm>
            <a:off x="2786063" y="4000500"/>
            <a:ext cx="1000125" cy="285750"/>
          </a:xfrm>
          <a:prstGeom prst="round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3" grpId="0" animBg="1"/>
      <p:bldP spid="14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/>
          <a:lstStyle/>
          <a:p>
            <a:pPr algn="ctr">
              <a:defRPr/>
            </a:pPr>
            <a:r>
              <a:rPr lang="es-ES_tradnl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CETOGENESIS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357188" y="1428750"/>
            <a:ext cx="8358187" cy="69865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2400" b="1" dirty="0">
                <a:solidFill>
                  <a:srgbClr val="C00000"/>
                </a:solidFill>
                <a:latin typeface="Comic Sans MS" pitchFamily="66" charset="0"/>
                <a:cs typeface="Arial" pitchFamily="34" charset="0"/>
              </a:rPr>
              <a:t>¿Cuándo ocurre?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es-ES_tradnl" sz="2400" b="1" dirty="0">
                <a:solidFill>
                  <a:srgbClr val="0000CC"/>
                </a:solidFill>
              </a:rPr>
              <a:t> </a:t>
            </a:r>
            <a:r>
              <a:rPr lang="es-ES_tradnl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De manera permanente en </a:t>
            </a:r>
            <a:r>
              <a:rPr lang="es-ES_tradnl" sz="2400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concentraciones bajas</a:t>
            </a:r>
          </a:p>
          <a:p>
            <a:pPr>
              <a:buFont typeface="Wingdings" pitchFamily="2" charset="2"/>
              <a:buChar char="ü"/>
              <a:defRPr/>
            </a:pPr>
            <a:endParaRPr lang="es-ES_tradnl" sz="2400" i="1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es-ES_tradnl" sz="2400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_tradnl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Cuando hay Acetil-CoA disponible proveniente </a:t>
            </a:r>
            <a:r>
              <a:rPr lang="es-ES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de la degradación de los Ac. Grasos</a:t>
            </a:r>
          </a:p>
          <a:p>
            <a:pPr>
              <a:defRPr/>
            </a:pPr>
            <a:endParaRPr lang="es-ES" sz="2400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es-ES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Para que Acetil-CoA sea oxidado en el Ciclo de </a:t>
            </a:r>
            <a:r>
              <a:rPr lang="es-ES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Krebs</a:t>
            </a:r>
            <a:r>
              <a:rPr lang="es-ES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es necesaria la presencia de </a:t>
            </a:r>
            <a:r>
              <a:rPr lang="es-ES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Oxalacetato</a:t>
            </a:r>
            <a:r>
              <a:rPr lang="es-ES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(1er intermediario del ciclo de </a:t>
            </a:r>
            <a:r>
              <a:rPr lang="es-ES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Krebs</a:t>
            </a:r>
            <a:r>
              <a:rPr lang="es-ES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)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ü"/>
              <a:defRPr/>
            </a:pPr>
            <a:endParaRPr lang="es-ES" sz="2400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es-ES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Si la cantidad de </a:t>
            </a:r>
            <a:r>
              <a:rPr lang="es-ES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Oxalacetato</a:t>
            </a:r>
            <a:r>
              <a:rPr lang="es-ES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es insuficiente, las unidades de </a:t>
            </a:r>
            <a:r>
              <a:rPr lang="es-ES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acetil-CoA</a:t>
            </a:r>
            <a:r>
              <a:rPr lang="es-ES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son utilizadas en la síntesis de los Cuerpos Cetónicos: Acetona, </a:t>
            </a:r>
            <a:r>
              <a:rPr lang="es-ES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Acetoacetato</a:t>
            </a:r>
            <a:r>
              <a:rPr lang="es-ES" sz="2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y 3-Hidroxi-butirato</a:t>
            </a:r>
          </a:p>
          <a:p>
            <a:pPr>
              <a:buFont typeface="Wingdings" pitchFamily="2" charset="2"/>
              <a:buChar char="ü"/>
              <a:defRPr/>
            </a:pPr>
            <a:endParaRPr lang="es-ES_tradnl" sz="2400" b="1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  <a:defRPr/>
            </a:pPr>
            <a:endParaRPr lang="es-ES_tradnl" sz="2400" b="1" i="1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ES_tradnl" sz="2400" b="1" dirty="0"/>
          </a:p>
          <a:p>
            <a:pPr>
              <a:defRPr/>
            </a:pPr>
            <a:r>
              <a:rPr lang="es-ES_tradnl" sz="2400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endParaRPr lang="es-ES_tradnl" sz="2000" b="1" dirty="0"/>
          </a:p>
          <a:p>
            <a:pPr>
              <a:defRPr/>
            </a:pPr>
            <a:endParaRPr lang="es-ES" sz="2000" b="1" dirty="0"/>
          </a:p>
          <a:p>
            <a:pPr>
              <a:defRPr/>
            </a:pPr>
            <a:endParaRPr lang="es-A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3175</TotalTime>
  <Words>1855</Words>
  <Application>Microsoft Office PowerPoint</Application>
  <PresentationFormat>Presentación en pantalla (4:3)</PresentationFormat>
  <Paragraphs>615</Paragraphs>
  <Slides>42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42</vt:i4>
      </vt:variant>
    </vt:vector>
  </HeadingPairs>
  <TitlesOfParts>
    <vt:vector size="49" baseType="lpstr">
      <vt:lpstr>Arial</vt:lpstr>
      <vt:lpstr>Calibri</vt:lpstr>
      <vt:lpstr>Symbol</vt:lpstr>
      <vt:lpstr>Comic Sans MS</vt:lpstr>
      <vt:lpstr>Times New Roman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Biosíntesis de ácidos grasos (palmítico) Características generales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Procedencia de Acetil CoA , Enzimas y Poder reductor</vt:lpstr>
      <vt:lpstr>Presentación de PowerPoint</vt:lpstr>
      <vt:lpstr>Esquema Complejo ácido graso sintasa</vt:lpstr>
      <vt:lpstr>Presentación de PowerPoint</vt:lpstr>
      <vt:lpstr>  Formación de   ACETIL-Enzima Condensante(EC)  1°) Adición del grupo acetilo</vt:lpstr>
      <vt:lpstr>3°)CONDENSACIÓN DEL ACETILO DE EC CON MALONILO DE ACP</vt:lpstr>
      <vt:lpstr>PRIMERA REDUCCION</vt:lpstr>
      <vt:lpstr>ETAPA DE DESHIDRATACION</vt:lpstr>
      <vt:lpstr>SEGUNDA REDUCCION</vt:lpstr>
      <vt:lpstr>Presentación de PowerPoint</vt:lpstr>
      <vt:lpstr>Presentación de PowerPoint</vt:lpstr>
      <vt:lpstr>Balance de la Biosíntesis</vt:lpstr>
      <vt:lpstr>Presentación de PowerPoint</vt:lpstr>
      <vt:lpstr> ELONGACION DE LOS ACIDOS GRASOS (de más de 16 C) </vt:lpstr>
      <vt:lpstr>BIOSINTESIS DE ACIDOS GRASOS MONOINSATURADOS </vt:lpstr>
      <vt:lpstr>Presentación de PowerPoint</vt:lpstr>
      <vt:lpstr>Relación entre el Metabolismo de los H. de C. y la Biosíntesis de Acidos Grasos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ali y facu</dc:creator>
  <cp:lastModifiedBy>ethel</cp:lastModifiedBy>
  <cp:revision>128</cp:revision>
  <dcterms:created xsi:type="dcterms:W3CDTF">2014-10-07T22:12:33Z</dcterms:created>
  <dcterms:modified xsi:type="dcterms:W3CDTF">2015-09-30T12:55:07Z</dcterms:modified>
</cp:coreProperties>
</file>